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5" r:id="rId2"/>
    <p:sldId id="296" r:id="rId3"/>
    <p:sldId id="442" r:id="rId4"/>
    <p:sldId id="446" r:id="rId5"/>
    <p:sldId id="454" r:id="rId6"/>
    <p:sldId id="455" r:id="rId7"/>
    <p:sldId id="451" r:id="rId8"/>
    <p:sldId id="288" r:id="rId9"/>
    <p:sldId id="443" r:id="rId10"/>
    <p:sldId id="452" r:id="rId11"/>
    <p:sldId id="453" r:id="rId12"/>
    <p:sldId id="444" r:id="rId13"/>
    <p:sldId id="456" r:id="rId14"/>
    <p:sldId id="438" r:id="rId15"/>
    <p:sldId id="447" r:id="rId16"/>
    <p:sldId id="448" r:id="rId17"/>
    <p:sldId id="439" r:id="rId18"/>
    <p:sldId id="458" r:id="rId19"/>
    <p:sldId id="459" r:id="rId20"/>
    <p:sldId id="440" r:id="rId21"/>
    <p:sldId id="464" r:id="rId22"/>
    <p:sldId id="268" r:id="rId23"/>
    <p:sldId id="461" r:id="rId24"/>
    <p:sldId id="297" r:id="rId25"/>
    <p:sldId id="466" r:id="rId26"/>
    <p:sldId id="465" r:id="rId27"/>
    <p:sldId id="462" r:id="rId28"/>
    <p:sldId id="463" r:id="rId2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ECFF"/>
    <a:srgbClr val="FFFF66"/>
    <a:srgbClr val="B979B6"/>
    <a:srgbClr val="6076E2"/>
    <a:srgbClr val="EC425E"/>
    <a:srgbClr val="8A9AEA"/>
    <a:srgbClr val="EF637A"/>
    <a:srgbClr val="6DCF2B"/>
    <a:srgbClr val="70D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0" autoAdjust="0"/>
    <p:restoredTop sz="94539" autoAdjust="0"/>
  </p:normalViewPr>
  <p:slideViewPr>
    <p:cSldViewPr>
      <p:cViewPr varScale="1">
        <p:scale>
          <a:sx n="75" d="100"/>
          <a:sy n="75" d="100"/>
        </p:scale>
        <p:origin x="160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.pawicka\Desktop\Raporty%20dot.%20absolwent&#243;w\monitorowanie%202022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a.pawicka\Desktop\Raporty%20dot.%20absolwent&#243;w\monitorowanie%202022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a.pawicka\Desktop\Raporty%20dot.%20absolwent&#243;w\monitorowanie%202022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a.pawicka\Desktop\Raporty%20dot.%20absolwent&#243;w\monitorowanie%20202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pawicka\Desktop\Raporty%20dot.%20absolwent&#243;w\monitorowanie%20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a.pawicka\Desktop\Raporty%20dot.%20absolwent&#243;w\monitorowanie%20202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a.pawicka\Desktop\Raporty%20dot.%20absolwent&#243;w\monitorowanie%20202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a.pawicka\Desktop\Raporty%20dot.%20absolwent&#243;w\monitorowanie%20202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a.pawicka\Desktop\Raporty%20dot.%20absolwent&#243;w\monitorowanie%20202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a.pawicka\Desktop\Raporty%20dot.%20absolwent&#243;w\monitorowanie%202022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a.pawicka\Desktop\Raporty%20dot.%20absolwent&#243;w\monitorowanie%202022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a.pawicka\Desktop\Raporty%20dot.%20absolwent&#243;w\monitorowanie%20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02618686419306"/>
          <c:y val="2.8378891878358122E-2"/>
          <c:w val="0.88092670135963258"/>
          <c:h val="0.686462575011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Arkusz2!$C$69</c:f>
              <c:strCache>
                <c:ptCount val="1"/>
                <c:pt idx="0">
                  <c:v>Studia stacjonarne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Arkusz2!$B$70:$B$78</c:f>
              <c:strCache>
                <c:ptCount val="9"/>
                <c:pt idx="0">
                  <c:v>Bezpieczeństwo wewnętrzne</c:v>
                </c:pt>
                <c:pt idx="1">
                  <c:v>Ekonomia</c:v>
                </c:pt>
                <c:pt idx="2">
                  <c:v>Filologia</c:v>
                </c:pt>
                <c:pt idx="3">
                  <c:v>Informatyka</c:v>
                </c:pt>
                <c:pt idx="4">
                  <c:v>Pedagogika</c:v>
                </c:pt>
                <c:pt idx="5">
                  <c:v>Praca socjalna</c:v>
                </c:pt>
                <c:pt idx="6">
                  <c:v>Kosmetologia</c:v>
                </c:pt>
                <c:pt idx="7">
                  <c:v>Pielęgniarstwo</c:v>
                </c:pt>
                <c:pt idx="8">
                  <c:v>Położnictwo</c:v>
                </c:pt>
              </c:strCache>
            </c:strRef>
          </c:cat>
          <c:val>
            <c:numRef>
              <c:f>Arkusz2!$C$70:$C$78</c:f>
              <c:numCache>
                <c:formatCode>0.0%</c:formatCode>
                <c:ptCount val="9"/>
                <c:pt idx="0">
                  <c:v>0.64700000000000002</c:v>
                </c:pt>
                <c:pt idx="1">
                  <c:v>0.75</c:v>
                </c:pt>
                <c:pt idx="2">
                  <c:v>0.57599999999999996</c:v>
                </c:pt>
                <c:pt idx="3">
                  <c:v>0.107</c:v>
                </c:pt>
                <c:pt idx="4">
                  <c:v>0.85099999999999998</c:v>
                </c:pt>
                <c:pt idx="5">
                  <c:v>0.95</c:v>
                </c:pt>
                <c:pt idx="6">
                  <c:v>0.433</c:v>
                </c:pt>
                <c:pt idx="7">
                  <c:v>0.93400000000000005</c:v>
                </c:pt>
                <c:pt idx="8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29-4A10-A868-414DF082D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13098440"/>
        <c:axId val="513100408"/>
      </c:barChart>
      <c:catAx>
        <c:axId val="513098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13100408"/>
        <c:crosses val="autoZero"/>
        <c:auto val="1"/>
        <c:lblAlgn val="ctr"/>
        <c:lblOffset val="100"/>
        <c:noMultiLvlLbl val="0"/>
      </c:catAx>
      <c:valAx>
        <c:axId val="513100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13098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768020724969952"/>
          <c:y val="2.657619473026589E-2"/>
          <c:w val="0.66877846905899341"/>
          <c:h val="0.853343349977856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Arkusz2!$C$82</c:f>
              <c:strCache>
                <c:ptCount val="1"/>
                <c:pt idx="0">
                  <c:v>WWZ w pierwszym roku po uzyskaniu dyplomu</c:v>
                </c:pt>
              </c:strCache>
            </c:strRef>
          </c:tx>
          <c:spPr>
            <a:solidFill>
              <a:srgbClr val="EF637A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38100" h="57150" prst="angle"/>
            </a:sp3d>
          </c:spPr>
          <c:invertIfNegative val="0"/>
          <c:dPt>
            <c:idx val="9"/>
            <c:invertIfNegative val="0"/>
            <c:bubble3D val="0"/>
            <c:spPr>
              <a:solidFill>
                <a:srgbClr val="EC425E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  <c:extLst>
              <c:ext xmlns:c16="http://schemas.microsoft.com/office/drawing/2014/chart" uri="{C3380CC4-5D6E-409C-BE32-E72D297353CC}">
                <c16:uniqueId val="{00000001-CDD2-4CC5-94A8-F58A9D313A7B}"/>
              </c:ext>
            </c:extLst>
          </c:dPt>
          <c:dLbls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DD2-4CC5-94A8-F58A9D313A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Arkusz2!$B$83:$B$92</c:f>
              <c:strCache>
                <c:ptCount val="10"/>
                <c:pt idx="0">
                  <c:v>Bezpieczeństwo wewnętrzne</c:v>
                </c:pt>
                <c:pt idx="1">
                  <c:v>Ekonomia</c:v>
                </c:pt>
                <c:pt idx="2">
                  <c:v>Filologia</c:v>
                </c:pt>
                <c:pt idx="3">
                  <c:v>Informatyka</c:v>
                </c:pt>
                <c:pt idx="4">
                  <c:v>Pedagogika</c:v>
                </c:pt>
                <c:pt idx="5">
                  <c:v>Praca socjalna</c:v>
                </c:pt>
                <c:pt idx="6">
                  <c:v>Kosmetologia</c:v>
                </c:pt>
                <c:pt idx="7">
                  <c:v>Pielęgniarstwo</c:v>
                </c:pt>
                <c:pt idx="8">
                  <c:v>Położnictwo</c:v>
                </c:pt>
                <c:pt idx="9">
                  <c:v>Wszyscy absolwenci studiów I stopnia</c:v>
                </c:pt>
              </c:strCache>
            </c:strRef>
          </c:cat>
          <c:val>
            <c:numRef>
              <c:f>Arkusz2!$C$83:$C$92</c:f>
              <c:numCache>
                <c:formatCode>General</c:formatCode>
                <c:ptCount val="10"/>
                <c:pt idx="0">
                  <c:v>0.45</c:v>
                </c:pt>
                <c:pt idx="1">
                  <c:v>0.47</c:v>
                </c:pt>
                <c:pt idx="2">
                  <c:v>0.37</c:v>
                </c:pt>
                <c:pt idx="3">
                  <c:v>0.66</c:v>
                </c:pt>
                <c:pt idx="4">
                  <c:v>0.37</c:v>
                </c:pt>
                <c:pt idx="5">
                  <c:v>0.31</c:v>
                </c:pt>
                <c:pt idx="6">
                  <c:v>0.32</c:v>
                </c:pt>
                <c:pt idx="7">
                  <c:v>1.04</c:v>
                </c:pt>
                <c:pt idx="8">
                  <c:v>0.88</c:v>
                </c:pt>
                <c:pt idx="9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71-4BA4-8AF8-1ED6FE6D4C2A}"/>
            </c:ext>
          </c:extLst>
        </c:ser>
        <c:ser>
          <c:idx val="1"/>
          <c:order val="1"/>
          <c:tx>
            <c:strRef>
              <c:f>Arkusz2!$D$82</c:f>
              <c:strCache>
                <c:ptCount val="1"/>
                <c:pt idx="0">
                  <c:v>WWZ do 31.12.2021</c:v>
                </c:pt>
              </c:strCache>
            </c:strRef>
          </c:tx>
          <c:spPr>
            <a:solidFill>
              <a:srgbClr val="8A9AEA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38100" h="57150" prst="angle"/>
            </a:sp3d>
          </c:spPr>
          <c:invertIfNegative val="0"/>
          <c:dPt>
            <c:idx val="9"/>
            <c:invertIfNegative val="0"/>
            <c:bubble3D val="0"/>
            <c:spPr>
              <a:solidFill>
                <a:srgbClr val="6076E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  <c:extLst>
              <c:ext xmlns:c16="http://schemas.microsoft.com/office/drawing/2014/chart" uri="{C3380CC4-5D6E-409C-BE32-E72D297353CC}">
                <c16:uniqueId val="{00000000-CDD2-4CC5-94A8-F58A9D313A7B}"/>
              </c:ext>
            </c:extLst>
          </c:dPt>
          <c:dLbls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DD2-4CC5-94A8-F58A9D313A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Arkusz2!$B$83:$B$92</c:f>
              <c:strCache>
                <c:ptCount val="10"/>
                <c:pt idx="0">
                  <c:v>Bezpieczeństwo wewnętrzne</c:v>
                </c:pt>
                <c:pt idx="1">
                  <c:v>Ekonomia</c:v>
                </c:pt>
                <c:pt idx="2">
                  <c:v>Filologia</c:v>
                </c:pt>
                <c:pt idx="3">
                  <c:v>Informatyka</c:v>
                </c:pt>
                <c:pt idx="4">
                  <c:v>Pedagogika</c:v>
                </c:pt>
                <c:pt idx="5">
                  <c:v>Praca socjalna</c:v>
                </c:pt>
                <c:pt idx="6">
                  <c:v>Kosmetologia</c:v>
                </c:pt>
                <c:pt idx="7">
                  <c:v>Pielęgniarstwo</c:v>
                </c:pt>
                <c:pt idx="8">
                  <c:v>Położnictwo</c:v>
                </c:pt>
                <c:pt idx="9">
                  <c:v>Wszyscy absolwenci studiów I stopnia</c:v>
                </c:pt>
              </c:strCache>
            </c:strRef>
          </c:cat>
          <c:val>
            <c:numRef>
              <c:f>Arkusz2!$D$83:$D$92</c:f>
              <c:numCache>
                <c:formatCode>General</c:formatCode>
                <c:ptCount val="10"/>
                <c:pt idx="0">
                  <c:v>0.46</c:v>
                </c:pt>
                <c:pt idx="1">
                  <c:v>0.46</c:v>
                </c:pt>
                <c:pt idx="2">
                  <c:v>0.42</c:v>
                </c:pt>
                <c:pt idx="3">
                  <c:v>0.7</c:v>
                </c:pt>
                <c:pt idx="4">
                  <c:v>0.39</c:v>
                </c:pt>
                <c:pt idx="5">
                  <c:v>0.35</c:v>
                </c:pt>
                <c:pt idx="6">
                  <c:v>0.33</c:v>
                </c:pt>
                <c:pt idx="7">
                  <c:v>1.04</c:v>
                </c:pt>
                <c:pt idx="8">
                  <c:v>0.9</c:v>
                </c:pt>
                <c:pt idx="9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71-4BA4-8AF8-1ED6FE6D4C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519801512"/>
        <c:axId val="519802824"/>
      </c:barChart>
      <c:catAx>
        <c:axId val="519801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19802824"/>
        <c:crosses val="autoZero"/>
        <c:auto val="1"/>
        <c:lblAlgn val="ctr"/>
        <c:lblOffset val="100"/>
        <c:noMultiLvlLbl val="0"/>
      </c:catAx>
      <c:valAx>
        <c:axId val="519802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19801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Arkusz2!$C$94</c:f>
              <c:strCache>
                <c:ptCount val="1"/>
                <c:pt idx="0">
                  <c:v>WWZ w pierwszym roku po uzyskaniu dyplomu</c:v>
                </c:pt>
              </c:strCache>
            </c:strRef>
          </c:tx>
          <c:spPr>
            <a:solidFill>
              <a:srgbClr val="FFFFCC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38100" h="57150" prst="angle"/>
            </a:sp3d>
          </c:spPr>
          <c:invertIfNegative val="0"/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  <c:extLst>
              <c:ext xmlns:c16="http://schemas.microsoft.com/office/drawing/2014/chart" uri="{C3380CC4-5D6E-409C-BE32-E72D297353CC}">
                <c16:uniqueId val="{00000001-40ED-47F5-8EEC-04710CC369EC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0ED-47F5-8EEC-04710CC369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Arkusz2!$B$95:$B$99</c:f>
              <c:strCache>
                <c:ptCount val="5"/>
                <c:pt idx="0">
                  <c:v>Ekonomia</c:v>
                </c:pt>
                <c:pt idx="1">
                  <c:v>Filologia</c:v>
                </c:pt>
                <c:pt idx="2">
                  <c:v>Pedagogika</c:v>
                </c:pt>
                <c:pt idx="3">
                  <c:v>Pielęgniarstwo</c:v>
                </c:pt>
                <c:pt idx="4">
                  <c:v>Wszyscy absolwenci studiów II stopnia</c:v>
                </c:pt>
              </c:strCache>
            </c:strRef>
          </c:cat>
          <c:val>
            <c:numRef>
              <c:f>Arkusz2!$C$95:$C$99</c:f>
              <c:numCache>
                <c:formatCode>General</c:formatCode>
                <c:ptCount val="5"/>
                <c:pt idx="0">
                  <c:v>0.56000000000000005</c:v>
                </c:pt>
                <c:pt idx="1">
                  <c:v>0.77</c:v>
                </c:pt>
                <c:pt idx="2">
                  <c:v>0.47</c:v>
                </c:pt>
                <c:pt idx="3">
                  <c:v>1.41</c:v>
                </c:pt>
                <c:pt idx="4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54-4B21-84EC-F5D1C65917B7}"/>
            </c:ext>
          </c:extLst>
        </c:ser>
        <c:ser>
          <c:idx val="1"/>
          <c:order val="1"/>
          <c:tx>
            <c:strRef>
              <c:f>Arkusz2!$D$94</c:f>
              <c:strCache>
                <c:ptCount val="1"/>
                <c:pt idx="0">
                  <c:v>WWZ do 31.12.2021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4"/>
            <c:invertIfNegative val="0"/>
            <c:bubble3D val="0"/>
            <c:spPr>
              <a:solidFill>
                <a:srgbClr val="B979B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  <c:extLst>
              <c:ext xmlns:c16="http://schemas.microsoft.com/office/drawing/2014/chart" uri="{C3380CC4-5D6E-409C-BE32-E72D297353CC}">
                <c16:uniqueId val="{00000000-40ED-47F5-8EEC-04710CC369EC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0ED-47F5-8EEC-04710CC369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Arkusz2!$B$95:$B$99</c:f>
              <c:strCache>
                <c:ptCount val="5"/>
                <c:pt idx="0">
                  <c:v>Ekonomia</c:v>
                </c:pt>
                <c:pt idx="1">
                  <c:v>Filologia</c:v>
                </c:pt>
                <c:pt idx="2">
                  <c:v>Pedagogika</c:v>
                </c:pt>
                <c:pt idx="3">
                  <c:v>Pielęgniarstwo</c:v>
                </c:pt>
                <c:pt idx="4">
                  <c:v>Wszyscy absolwenci studiów II stopnia</c:v>
                </c:pt>
              </c:strCache>
            </c:strRef>
          </c:cat>
          <c:val>
            <c:numRef>
              <c:f>Arkusz2!$D$95:$D$99</c:f>
              <c:numCache>
                <c:formatCode>General</c:formatCode>
                <c:ptCount val="5"/>
                <c:pt idx="0">
                  <c:v>0.56999999999999995</c:v>
                </c:pt>
                <c:pt idx="1">
                  <c:v>0.76</c:v>
                </c:pt>
                <c:pt idx="2">
                  <c:v>0.51</c:v>
                </c:pt>
                <c:pt idx="3">
                  <c:v>1.36</c:v>
                </c:pt>
                <c:pt idx="4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54-4B21-84EC-F5D1C65917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540505328"/>
        <c:axId val="540505656"/>
      </c:barChart>
      <c:catAx>
        <c:axId val="54050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40505656"/>
        <c:crosses val="autoZero"/>
        <c:auto val="1"/>
        <c:lblAlgn val="ctr"/>
        <c:lblOffset val="100"/>
        <c:noMultiLvlLbl val="0"/>
      </c:catAx>
      <c:valAx>
        <c:axId val="540505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4050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518958422851606E-2"/>
          <c:y val="2.7715174504420143E-2"/>
          <c:w val="0.93801262657073259"/>
          <c:h val="0.729530052216420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Arkusz2!$C$306</c:f>
              <c:strCache>
                <c:ptCount val="1"/>
                <c:pt idx="0">
                  <c:v>Odsetek studentów, którzy porzucili studia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Arkusz2!$B$307:$B$315</c:f>
              <c:strCache>
                <c:ptCount val="9"/>
                <c:pt idx="0">
                  <c:v>Bezpieczeństwo wewnętrzne</c:v>
                </c:pt>
                <c:pt idx="1">
                  <c:v>Ekonomia</c:v>
                </c:pt>
                <c:pt idx="2">
                  <c:v>Filologia</c:v>
                </c:pt>
                <c:pt idx="3">
                  <c:v>Informatyka</c:v>
                </c:pt>
                <c:pt idx="4">
                  <c:v>Pedagogika</c:v>
                </c:pt>
                <c:pt idx="5">
                  <c:v>Praca socjalna</c:v>
                </c:pt>
                <c:pt idx="6">
                  <c:v>Kosmetologia</c:v>
                </c:pt>
                <c:pt idx="7">
                  <c:v>Pielęgniarstwo</c:v>
                </c:pt>
                <c:pt idx="8">
                  <c:v>Położnictwo</c:v>
                </c:pt>
              </c:strCache>
            </c:strRef>
          </c:cat>
          <c:val>
            <c:numRef>
              <c:f>Arkusz2!$C$307:$C$315</c:f>
              <c:numCache>
                <c:formatCode>0.00%</c:formatCode>
                <c:ptCount val="9"/>
                <c:pt idx="0" formatCode="0%">
                  <c:v>0.18</c:v>
                </c:pt>
                <c:pt idx="1">
                  <c:v>0.28299999999999997</c:v>
                </c:pt>
                <c:pt idx="2">
                  <c:v>0.217</c:v>
                </c:pt>
                <c:pt idx="3">
                  <c:v>0.16700000000000001</c:v>
                </c:pt>
                <c:pt idx="4" formatCode="0%">
                  <c:v>0.16</c:v>
                </c:pt>
                <c:pt idx="5">
                  <c:v>4.2999999999999997E-2</c:v>
                </c:pt>
                <c:pt idx="6">
                  <c:v>6.8000000000000005E-2</c:v>
                </c:pt>
                <c:pt idx="7">
                  <c:v>0.10299999999999999</c:v>
                </c:pt>
                <c:pt idx="8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04-4862-9F70-DA85A3C6354C}"/>
            </c:ext>
          </c:extLst>
        </c:ser>
        <c:ser>
          <c:idx val="1"/>
          <c:order val="1"/>
          <c:tx>
            <c:strRef>
              <c:f>Arkusz2!$D$306</c:f>
              <c:strCache>
                <c:ptCount val="1"/>
                <c:pt idx="0">
                  <c:v>Odsetek studentów, którzy mieli przerwę w studiowaniu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1.04799004586282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04-4862-9F70-DA85A3C635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Arkusz2!$B$307:$B$315</c:f>
              <c:strCache>
                <c:ptCount val="9"/>
                <c:pt idx="0">
                  <c:v>Bezpieczeństwo wewnętrzne</c:v>
                </c:pt>
                <c:pt idx="1">
                  <c:v>Ekonomia</c:v>
                </c:pt>
                <c:pt idx="2">
                  <c:v>Filologia</c:v>
                </c:pt>
                <c:pt idx="3">
                  <c:v>Informatyka</c:v>
                </c:pt>
                <c:pt idx="4">
                  <c:v>Pedagogika</c:v>
                </c:pt>
                <c:pt idx="5">
                  <c:v>Praca socjalna</c:v>
                </c:pt>
                <c:pt idx="6">
                  <c:v>Kosmetologia</c:v>
                </c:pt>
                <c:pt idx="7">
                  <c:v>Pielęgniarstwo</c:v>
                </c:pt>
                <c:pt idx="8">
                  <c:v>Położnictwo</c:v>
                </c:pt>
              </c:strCache>
            </c:strRef>
          </c:cat>
          <c:val>
            <c:numRef>
              <c:f>Arkusz2!$D$307:$D$315</c:f>
              <c:numCache>
                <c:formatCode>0.00%</c:formatCode>
                <c:ptCount val="9"/>
                <c:pt idx="0">
                  <c:v>1.6E-2</c:v>
                </c:pt>
                <c:pt idx="1">
                  <c:v>1.9E-2</c:v>
                </c:pt>
                <c:pt idx="2" formatCode="0%">
                  <c:v>0.05</c:v>
                </c:pt>
                <c:pt idx="3" formatCode="0%">
                  <c:v>0.05</c:v>
                </c:pt>
                <c:pt idx="4">
                  <c:v>1.0999999999999999E-2</c:v>
                </c:pt>
                <c:pt idx="5" formatCode="General">
                  <c:v>0</c:v>
                </c:pt>
                <c:pt idx="6">
                  <c:v>3.4000000000000002E-2</c:v>
                </c:pt>
                <c:pt idx="7" formatCode="General">
                  <c:v>0</c:v>
                </c:pt>
                <c:pt idx="8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04-4862-9F70-DA85A3C6354C}"/>
            </c:ext>
          </c:extLst>
        </c:ser>
        <c:ser>
          <c:idx val="2"/>
          <c:order val="2"/>
          <c:tx>
            <c:strRef>
              <c:f>Arkusz2!$E$306</c:f>
              <c:strCache>
                <c:ptCount val="1"/>
                <c:pt idx="0">
                  <c:v>Odsetek studentów, którzy dokonali korekty w studiowaniu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9942572738937763E-3"/>
                  <c:y val="-2.4495735041785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04-4862-9F70-DA85A3C635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Arkusz2!$B$307:$B$315</c:f>
              <c:strCache>
                <c:ptCount val="9"/>
                <c:pt idx="0">
                  <c:v>Bezpieczeństwo wewnętrzne</c:v>
                </c:pt>
                <c:pt idx="1">
                  <c:v>Ekonomia</c:v>
                </c:pt>
                <c:pt idx="2">
                  <c:v>Filologia</c:v>
                </c:pt>
                <c:pt idx="3">
                  <c:v>Informatyka</c:v>
                </c:pt>
                <c:pt idx="4">
                  <c:v>Pedagogika</c:v>
                </c:pt>
                <c:pt idx="5">
                  <c:v>Praca socjalna</c:v>
                </c:pt>
                <c:pt idx="6">
                  <c:v>Kosmetologia</c:v>
                </c:pt>
                <c:pt idx="7">
                  <c:v>Pielęgniarstwo</c:v>
                </c:pt>
                <c:pt idx="8">
                  <c:v>Położnictwo</c:v>
                </c:pt>
              </c:strCache>
            </c:strRef>
          </c:cat>
          <c:val>
            <c:numRef>
              <c:f>Arkusz2!$E$307:$E$315</c:f>
              <c:numCache>
                <c:formatCode>0.00%</c:formatCode>
                <c:ptCount val="9"/>
                <c:pt idx="0">
                  <c:v>1.6E-2</c:v>
                </c:pt>
                <c:pt idx="1">
                  <c:v>5.7000000000000002E-2</c:v>
                </c:pt>
                <c:pt idx="2">
                  <c:v>0.433</c:v>
                </c:pt>
                <c:pt idx="3">
                  <c:v>0.23300000000000001</c:v>
                </c:pt>
                <c:pt idx="4">
                  <c:v>5.2999999999999999E-2</c:v>
                </c:pt>
                <c:pt idx="5">
                  <c:v>8.6999999999999994E-2</c:v>
                </c:pt>
                <c:pt idx="6" formatCode="General">
                  <c:v>0</c:v>
                </c:pt>
                <c:pt idx="7">
                  <c:v>1.4999999999999999E-2</c:v>
                </c:pt>
                <c:pt idx="8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04-4862-9F70-DA85A3C63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overlap val="-9"/>
        <c:axId val="531036000"/>
        <c:axId val="531031736"/>
      </c:barChart>
      <c:catAx>
        <c:axId val="53103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31031736"/>
        <c:crosses val="autoZero"/>
        <c:auto val="1"/>
        <c:lblAlgn val="ctr"/>
        <c:lblOffset val="100"/>
        <c:noMultiLvlLbl val="0"/>
      </c:catAx>
      <c:valAx>
        <c:axId val="531031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3103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1565937118098"/>
          <c:y val="0.85039086220252547"/>
          <c:w val="0.55921550459423985"/>
          <c:h val="0.119095415413091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Arkusz2!$C$163</c:f>
              <c:strCache>
                <c:ptCount val="1"/>
                <c:pt idx="0">
                  <c:v>Odsetek absolwentów, którzy posiadali doświadczenie przed rozpoczęciem studiów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Arkusz2!$B$164:$B$172</c:f>
              <c:strCache>
                <c:ptCount val="9"/>
                <c:pt idx="0">
                  <c:v>Bezpieczeństwo wewnętrzne</c:v>
                </c:pt>
                <c:pt idx="1">
                  <c:v>Ekonomia</c:v>
                </c:pt>
                <c:pt idx="2">
                  <c:v>Filologia</c:v>
                </c:pt>
                <c:pt idx="3">
                  <c:v>Informatyka</c:v>
                </c:pt>
                <c:pt idx="4">
                  <c:v>Pedagogika</c:v>
                </c:pt>
                <c:pt idx="5">
                  <c:v>Praca socjalna</c:v>
                </c:pt>
                <c:pt idx="6">
                  <c:v>Kosmetologia</c:v>
                </c:pt>
                <c:pt idx="7">
                  <c:v>Pielęgniarstwo</c:v>
                </c:pt>
                <c:pt idx="8">
                  <c:v>Położnictwo</c:v>
                </c:pt>
              </c:strCache>
            </c:strRef>
          </c:cat>
          <c:val>
            <c:numRef>
              <c:f>Arkusz2!$C$164:$C$172</c:f>
              <c:numCache>
                <c:formatCode>0.0%</c:formatCode>
                <c:ptCount val="9"/>
                <c:pt idx="0">
                  <c:v>0.11799999999999999</c:v>
                </c:pt>
                <c:pt idx="1">
                  <c:v>0.156</c:v>
                </c:pt>
                <c:pt idx="2">
                  <c:v>0.03</c:v>
                </c:pt>
                <c:pt idx="3">
                  <c:v>0.14299999999999999</c:v>
                </c:pt>
                <c:pt idx="4">
                  <c:v>8.1000000000000003E-2</c:v>
                </c:pt>
                <c:pt idx="5">
                  <c:v>0.1</c:v>
                </c:pt>
                <c:pt idx="6">
                  <c:v>0.17</c:v>
                </c:pt>
                <c:pt idx="7">
                  <c:v>0.18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2B-477F-A5D0-44897C8929AB}"/>
            </c:ext>
          </c:extLst>
        </c:ser>
        <c:ser>
          <c:idx val="1"/>
          <c:order val="1"/>
          <c:tx>
            <c:strRef>
              <c:f>Arkusz2!$D$163</c:f>
              <c:strCache>
                <c:ptCount val="1"/>
                <c:pt idx="0">
                  <c:v>Odsetek absolwentów, którzy posiadali doświadczenie przed uzyskaniem dyplomu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Arkusz2!$B$164:$B$172</c:f>
              <c:strCache>
                <c:ptCount val="9"/>
                <c:pt idx="0">
                  <c:v>Bezpieczeństwo wewnętrzne</c:v>
                </c:pt>
                <c:pt idx="1">
                  <c:v>Ekonomia</c:v>
                </c:pt>
                <c:pt idx="2">
                  <c:v>Filologia</c:v>
                </c:pt>
                <c:pt idx="3">
                  <c:v>Informatyka</c:v>
                </c:pt>
                <c:pt idx="4">
                  <c:v>Pedagogika</c:v>
                </c:pt>
                <c:pt idx="5">
                  <c:v>Praca socjalna</c:v>
                </c:pt>
                <c:pt idx="6">
                  <c:v>Kosmetologia</c:v>
                </c:pt>
                <c:pt idx="7">
                  <c:v>Pielęgniarstwo</c:v>
                </c:pt>
                <c:pt idx="8">
                  <c:v>Położnictwo</c:v>
                </c:pt>
              </c:strCache>
            </c:strRef>
          </c:cat>
          <c:val>
            <c:numRef>
              <c:f>Arkusz2!$D$164:$D$172</c:f>
              <c:numCache>
                <c:formatCode>0.0%</c:formatCode>
                <c:ptCount val="9"/>
                <c:pt idx="0">
                  <c:v>0.157</c:v>
                </c:pt>
                <c:pt idx="1">
                  <c:v>0.313</c:v>
                </c:pt>
                <c:pt idx="2">
                  <c:v>0.121</c:v>
                </c:pt>
                <c:pt idx="3">
                  <c:v>0.39300000000000002</c:v>
                </c:pt>
                <c:pt idx="4">
                  <c:v>0.122</c:v>
                </c:pt>
                <c:pt idx="5">
                  <c:v>0.25</c:v>
                </c:pt>
                <c:pt idx="6">
                  <c:v>0.377</c:v>
                </c:pt>
                <c:pt idx="7">
                  <c:v>0.21299999999999999</c:v>
                </c:pt>
                <c:pt idx="8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2B-477F-A5D0-44897C8929AB}"/>
            </c:ext>
          </c:extLst>
        </c:ser>
        <c:ser>
          <c:idx val="2"/>
          <c:order val="2"/>
          <c:tx>
            <c:strRef>
              <c:f>Arkusz2!$E$163</c:f>
              <c:strCache>
                <c:ptCount val="1"/>
                <c:pt idx="0">
                  <c:v>Odsetek absolwentów, którzy mieli doświadczenie pracy na dzień 31.12.2021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Arkusz2!$B$164:$B$172</c:f>
              <c:strCache>
                <c:ptCount val="9"/>
                <c:pt idx="0">
                  <c:v>Bezpieczeństwo wewnętrzne</c:v>
                </c:pt>
                <c:pt idx="1">
                  <c:v>Ekonomia</c:v>
                </c:pt>
                <c:pt idx="2">
                  <c:v>Filologia</c:v>
                </c:pt>
                <c:pt idx="3">
                  <c:v>Informatyka</c:v>
                </c:pt>
                <c:pt idx="4">
                  <c:v>Pedagogika</c:v>
                </c:pt>
                <c:pt idx="5">
                  <c:v>Praca socjalna</c:v>
                </c:pt>
                <c:pt idx="6">
                  <c:v>Kosmetologia</c:v>
                </c:pt>
                <c:pt idx="7">
                  <c:v>Pielęgniarstwo</c:v>
                </c:pt>
                <c:pt idx="8">
                  <c:v>Położnictwo</c:v>
                </c:pt>
              </c:strCache>
            </c:strRef>
          </c:cat>
          <c:val>
            <c:numRef>
              <c:f>Arkusz2!$E$164:$E$172</c:f>
              <c:numCache>
                <c:formatCode>0.0%</c:formatCode>
                <c:ptCount val="9"/>
                <c:pt idx="0">
                  <c:v>0.60799999999999998</c:v>
                </c:pt>
                <c:pt idx="1">
                  <c:v>0.625</c:v>
                </c:pt>
                <c:pt idx="2">
                  <c:v>0.63600000000000001</c:v>
                </c:pt>
                <c:pt idx="3">
                  <c:v>0.92900000000000005</c:v>
                </c:pt>
                <c:pt idx="4">
                  <c:v>0.54100000000000004</c:v>
                </c:pt>
                <c:pt idx="5">
                  <c:v>0.55000000000000004</c:v>
                </c:pt>
                <c:pt idx="6">
                  <c:v>0.81100000000000005</c:v>
                </c:pt>
                <c:pt idx="7">
                  <c:v>0.96699999999999997</c:v>
                </c:pt>
                <c:pt idx="8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2B-477F-A5D0-44897C892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overlap val="-27"/>
        <c:axId val="482589376"/>
        <c:axId val="482591016"/>
      </c:barChart>
      <c:catAx>
        <c:axId val="48258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2591016"/>
        <c:crosses val="autoZero"/>
        <c:auto val="1"/>
        <c:lblAlgn val="ctr"/>
        <c:lblOffset val="100"/>
        <c:noMultiLvlLbl val="0"/>
      </c:catAx>
      <c:valAx>
        <c:axId val="482591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258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Arkusz2!$C$195</c:f>
              <c:strCache>
                <c:ptCount val="1"/>
                <c:pt idx="0">
                  <c:v>Odsetek absolwentów, którzy posiadali doświadczenie przed rozpoczęciem studiów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Arkusz2!$B$196:$B$199</c:f>
              <c:strCache>
                <c:ptCount val="4"/>
                <c:pt idx="0">
                  <c:v>Ekonomia</c:v>
                </c:pt>
                <c:pt idx="1">
                  <c:v>Filologia</c:v>
                </c:pt>
                <c:pt idx="2">
                  <c:v>Pedagogika</c:v>
                </c:pt>
                <c:pt idx="3">
                  <c:v>Pielęgniarstwo</c:v>
                </c:pt>
              </c:strCache>
            </c:strRef>
          </c:cat>
          <c:val>
            <c:numRef>
              <c:f>Arkusz2!$C$196:$C$199</c:f>
              <c:numCache>
                <c:formatCode>0.00%</c:formatCode>
                <c:ptCount val="4"/>
                <c:pt idx="0">
                  <c:v>0.52900000000000003</c:v>
                </c:pt>
                <c:pt idx="1">
                  <c:v>0.313</c:v>
                </c:pt>
                <c:pt idx="2" formatCode="0%">
                  <c:v>0.25</c:v>
                </c:pt>
                <c:pt idx="3">
                  <c:v>0.60199999999999998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66-4922-A530-A47DDAFECAEF}"/>
            </c:ext>
          </c:extLst>
        </c:ser>
        <c:ser>
          <c:idx val="1"/>
          <c:order val="1"/>
          <c:tx>
            <c:strRef>
              <c:f>Arkusz2!$D$195</c:f>
              <c:strCache>
                <c:ptCount val="1"/>
                <c:pt idx="0">
                  <c:v>Odsetek absolwentów, którzy posiadali doświadczenie przed uzyskaniem dyplomu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Arkusz2!$B$196:$B$199</c:f>
              <c:strCache>
                <c:ptCount val="4"/>
                <c:pt idx="0">
                  <c:v>Ekonomia</c:v>
                </c:pt>
                <c:pt idx="1">
                  <c:v>Filologia</c:v>
                </c:pt>
                <c:pt idx="2">
                  <c:v>Pedagogika</c:v>
                </c:pt>
                <c:pt idx="3">
                  <c:v>Pielęgniarstwo</c:v>
                </c:pt>
              </c:strCache>
            </c:strRef>
          </c:cat>
          <c:val>
            <c:numRef>
              <c:f>Arkusz2!$D$196:$D$199</c:f>
              <c:numCache>
                <c:formatCode>0%</c:formatCode>
                <c:ptCount val="4"/>
                <c:pt idx="0" formatCode="0.00%">
                  <c:v>0.68600000000000005</c:v>
                </c:pt>
                <c:pt idx="1">
                  <c:v>0.5</c:v>
                </c:pt>
                <c:pt idx="2" formatCode="0.00%">
                  <c:v>0.54800000000000004</c:v>
                </c:pt>
                <c:pt idx="3" formatCode="0.00%">
                  <c:v>0.95899999999999996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66-4922-A530-A47DDAFECAEF}"/>
            </c:ext>
          </c:extLst>
        </c:ser>
        <c:ser>
          <c:idx val="2"/>
          <c:order val="2"/>
          <c:tx>
            <c:strRef>
              <c:f>Arkusz2!$E$195</c:f>
              <c:strCache>
                <c:ptCount val="1"/>
                <c:pt idx="0">
                  <c:v>Odsetek absolwentów, którzy mieli doświadczenie pracy na dzień 31.12.2021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Arkusz2!$B$196:$B$199</c:f>
              <c:strCache>
                <c:ptCount val="4"/>
                <c:pt idx="0">
                  <c:v>Ekonomia</c:v>
                </c:pt>
                <c:pt idx="1">
                  <c:v>Filologia</c:v>
                </c:pt>
                <c:pt idx="2">
                  <c:v>Pedagogika</c:v>
                </c:pt>
                <c:pt idx="3">
                  <c:v>Pielęgniarstwo</c:v>
                </c:pt>
              </c:strCache>
            </c:strRef>
          </c:cat>
          <c:val>
            <c:numRef>
              <c:f>Arkusz2!$E$196:$E$199</c:f>
              <c:numCache>
                <c:formatCode>0%</c:formatCode>
                <c:ptCount val="4"/>
                <c:pt idx="0" formatCode="0.00%">
                  <c:v>0.92100000000000004</c:v>
                </c:pt>
                <c:pt idx="1">
                  <c:v>0.75</c:v>
                </c:pt>
                <c:pt idx="2" formatCode="0.00%">
                  <c:v>0.90500000000000003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66-4922-A530-A47DDAFECA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5395888"/>
        <c:axId val="565394248"/>
      </c:barChart>
      <c:catAx>
        <c:axId val="56539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65394248"/>
        <c:crosses val="autoZero"/>
        <c:auto val="1"/>
        <c:lblAlgn val="ctr"/>
        <c:lblOffset val="100"/>
        <c:noMultiLvlLbl val="0"/>
      </c:catAx>
      <c:valAx>
        <c:axId val="5653942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6539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Arkusz2!$C$121</c:f>
              <c:strCache>
                <c:ptCount val="1"/>
                <c:pt idx="0">
                  <c:v>Odsetek absolwentów, którzy mieli doświadczenie samozatrudnienia na dzień 31.12.2021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Arkusz2!$B$122:$B$130</c:f>
              <c:strCache>
                <c:ptCount val="9"/>
                <c:pt idx="0">
                  <c:v>Bezpieczeństwo wewnętrzne</c:v>
                </c:pt>
                <c:pt idx="1">
                  <c:v>Ekonomia</c:v>
                </c:pt>
                <c:pt idx="2">
                  <c:v>Filologia</c:v>
                </c:pt>
                <c:pt idx="3">
                  <c:v>Informatyka</c:v>
                </c:pt>
                <c:pt idx="4">
                  <c:v>Pedagogika</c:v>
                </c:pt>
                <c:pt idx="5">
                  <c:v>Praca socjalna</c:v>
                </c:pt>
                <c:pt idx="6">
                  <c:v>Kosmetologia</c:v>
                </c:pt>
                <c:pt idx="7">
                  <c:v>Pielęgniarstwo</c:v>
                </c:pt>
                <c:pt idx="8">
                  <c:v>Położnictwo</c:v>
                </c:pt>
              </c:strCache>
            </c:strRef>
          </c:cat>
          <c:val>
            <c:numRef>
              <c:f>Arkusz2!$C$122:$C$130</c:f>
              <c:numCache>
                <c:formatCode>0.0%</c:formatCode>
                <c:ptCount val="9"/>
                <c:pt idx="0">
                  <c:v>3.9E-2</c:v>
                </c:pt>
                <c:pt idx="1">
                  <c:v>2.4E-2</c:v>
                </c:pt>
                <c:pt idx="2">
                  <c:v>4.1000000000000002E-2</c:v>
                </c:pt>
                <c:pt idx="3">
                  <c:v>7.0999999999999994E-2</c:v>
                </c:pt>
                <c:pt idx="4">
                  <c:v>2.5000000000000001E-2</c:v>
                </c:pt>
                <c:pt idx="5">
                  <c:v>0</c:v>
                </c:pt>
                <c:pt idx="6">
                  <c:v>0.113</c:v>
                </c:pt>
                <c:pt idx="7">
                  <c:v>6.9000000000000006E-2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25-4EC6-9D7D-8A468FFA3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31085112"/>
        <c:axId val="531085768"/>
      </c:barChart>
      <c:catAx>
        <c:axId val="531085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31085768"/>
        <c:crosses val="autoZero"/>
        <c:auto val="1"/>
        <c:lblAlgn val="ctr"/>
        <c:lblOffset val="100"/>
        <c:noMultiLvlLbl val="0"/>
      </c:catAx>
      <c:valAx>
        <c:axId val="531085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31085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Arkusz2!$C$20</c:f>
              <c:strCache>
                <c:ptCount val="1"/>
                <c:pt idx="0">
                  <c:v>WWB w pierwszym roku po uzyskaniu dyplomu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9"/>
            <c:invertIfNegative val="0"/>
            <c:bubble3D val="0"/>
            <c:spPr>
              <a:solidFill>
                <a:srgbClr val="E87618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DE16-4644-B2B4-54640D2A7B9B}"/>
              </c:ext>
            </c:extLst>
          </c:dPt>
          <c:dLbls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DE16-4644-B2B4-54640D2A7B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Arkusz2!$B$21:$B$30</c:f>
              <c:strCache>
                <c:ptCount val="10"/>
                <c:pt idx="0">
                  <c:v>Bezpieczeństwo wewnętrzne</c:v>
                </c:pt>
                <c:pt idx="1">
                  <c:v>Ekonomia</c:v>
                </c:pt>
                <c:pt idx="2">
                  <c:v>Filologia</c:v>
                </c:pt>
                <c:pt idx="3">
                  <c:v>Informatyka</c:v>
                </c:pt>
                <c:pt idx="4">
                  <c:v>Pedagogika</c:v>
                </c:pt>
                <c:pt idx="5">
                  <c:v>Praca socjalna</c:v>
                </c:pt>
                <c:pt idx="6">
                  <c:v>Kosmetologia</c:v>
                </c:pt>
                <c:pt idx="7">
                  <c:v>Pielęgniarstwo</c:v>
                </c:pt>
                <c:pt idx="8">
                  <c:v>Położnictwo</c:v>
                </c:pt>
                <c:pt idx="9">
                  <c:v>Wszyscy absolwenci</c:v>
                </c:pt>
              </c:strCache>
            </c:strRef>
          </c:cat>
          <c:val>
            <c:numRef>
              <c:f>Arkusz2!$C$21:$C$30</c:f>
              <c:numCache>
                <c:formatCode>General</c:formatCode>
                <c:ptCount val="10"/>
                <c:pt idx="0">
                  <c:v>0.69</c:v>
                </c:pt>
                <c:pt idx="1">
                  <c:v>1.27</c:v>
                </c:pt>
                <c:pt idx="2">
                  <c:v>1.43</c:v>
                </c:pt>
                <c:pt idx="3">
                  <c:v>1.05</c:v>
                </c:pt>
                <c:pt idx="4">
                  <c:v>1.1000000000000001</c:v>
                </c:pt>
                <c:pt idx="5">
                  <c:v>0.23</c:v>
                </c:pt>
                <c:pt idx="6">
                  <c:v>1.46</c:v>
                </c:pt>
                <c:pt idx="7">
                  <c:v>0.11</c:v>
                </c:pt>
                <c:pt idx="8">
                  <c:v>0.02</c:v>
                </c:pt>
                <c:pt idx="9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63-4B2D-A2CF-D9644878C128}"/>
            </c:ext>
          </c:extLst>
        </c:ser>
        <c:ser>
          <c:idx val="1"/>
          <c:order val="1"/>
          <c:tx>
            <c:strRef>
              <c:f>Arkusz2!$D$20</c:f>
              <c:strCache>
                <c:ptCount val="1"/>
                <c:pt idx="0">
                  <c:v>WWB do 31.12.2021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E16-4644-B2B4-54640D2A7B9B}"/>
              </c:ext>
            </c:extLst>
          </c:dPt>
          <c:dLbls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E16-4644-B2B4-54640D2A7B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Arkusz2!$B$21:$B$30</c:f>
              <c:strCache>
                <c:ptCount val="10"/>
                <c:pt idx="0">
                  <c:v>Bezpieczeństwo wewnętrzne</c:v>
                </c:pt>
                <c:pt idx="1">
                  <c:v>Ekonomia</c:v>
                </c:pt>
                <c:pt idx="2">
                  <c:v>Filologia</c:v>
                </c:pt>
                <c:pt idx="3">
                  <c:v>Informatyka</c:v>
                </c:pt>
                <c:pt idx="4">
                  <c:v>Pedagogika</c:v>
                </c:pt>
                <c:pt idx="5">
                  <c:v>Praca socjalna</c:v>
                </c:pt>
                <c:pt idx="6">
                  <c:v>Kosmetologia</c:v>
                </c:pt>
                <c:pt idx="7">
                  <c:v>Pielęgniarstwo</c:v>
                </c:pt>
                <c:pt idx="8">
                  <c:v>Położnictwo</c:v>
                </c:pt>
                <c:pt idx="9">
                  <c:v>Wszyscy absolwenci</c:v>
                </c:pt>
              </c:strCache>
            </c:strRef>
          </c:cat>
          <c:val>
            <c:numRef>
              <c:f>Arkusz2!$D$21:$D$30</c:f>
              <c:numCache>
                <c:formatCode>General</c:formatCode>
                <c:ptCount val="10"/>
                <c:pt idx="0">
                  <c:v>0.7</c:v>
                </c:pt>
                <c:pt idx="1">
                  <c:v>1.19</c:v>
                </c:pt>
                <c:pt idx="2">
                  <c:v>1.41</c:v>
                </c:pt>
                <c:pt idx="3">
                  <c:v>0.77</c:v>
                </c:pt>
                <c:pt idx="4">
                  <c:v>0.93</c:v>
                </c:pt>
                <c:pt idx="5">
                  <c:v>0.24</c:v>
                </c:pt>
                <c:pt idx="6">
                  <c:v>1.38</c:v>
                </c:pt>
                <c:pt idx="7">
                  <c:v>0.09</c:v>
                </c:pt>
                <c:pt idx="8">
                  <c:v>0.02</c:v>
                </c:pt>
                <c:pt idx="9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16-4644-B2B4-54640D2A7B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17"/>
        <c:axId val="382530768"/>
        <c:axId val="382531096"/>
      </c:barChart>
      <c:catAx>
        <c:axId val="382530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2531096"/>
        <c:crosses val="autoZero"/>
        <c:auto val="1"/>
        <c:lblAlgn val="ctr"/>
        <c:lblOffset val="100"/>
        <c:noMultiLvlLbl val="0"/>
      </c:catAx>
      <c:valAx>
        <c:axId val="382531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253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Arkusz2!$C$133</c:f>
              <c:strCache>
                <c:ptCount val="1"/>
                <c:pt idx="0">
                  <c:v>Czas poszukiwania pracy w m-cach</c:v>
                </c:pt>
              </c:strCache>
            </c:strRef>
          </c:tx>
          <c:spPr>
            <a:gradFill flip="none" rotWithShape="1">
              <a:gsLst>
                <a:gs pos="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Arkusz2!$B$134:$B$142</c:f>
              <c:strCache>
                <c:ptCount val="9"/>
                <c:pt idx="0">
                  <c:v>Bezpieczeństwo wewnętrzne</c:v>
                </c:pt>
                <c:pt idx="1">
                  <c:v>Ekonomia</c:v>
                </c:pt>
                <c:pt idx="2">
                  <c:v>Filologia</c:v>
                </c:pt>
                <c:pt idx="3">
                  <c:v>Informatyka</c:v>
                </c:pt>
                <c:pt idx="4">
                  <c:v>Pedagogika</c:v>
                </c:pt>
                <c:pt idx="5">
                  <c:v>Praca socjalna</c:v>
                </c:pt>
                <c:pt idx="6">
                  <c:v>Kosmetologia</c:v>
                </c:pt>
                <c:pt idx="7">
                  <c:v>Pielęgniarstwo</c:v>
                </c:pt>
                <c:pt idx="8">
                  <c:v>Położnictwo</c:v>
                </c:pt>
              </c:strCache>
            </c:strRef>
          </c:cat>
          <c:val>
            <c:numRef>
              <c:f>Arkusz2!$C$134:$C$142</c:f>
              <c:numCache>
                <c:formatCode>General</c:formatCode>
                <c:ptCount val="9"/>
                <c:pt idx="0">
                  <c:v>4.8099999999999996</c:v>
                </c:pt>
                <c:pt idx="1">
                  <c:v>2.37</c:v>
                </c:pt>
                <c:pt idx="2">
                  <c:v>3.9</c:v>
                </c:pt>
                <c:pt idx="3">
                  <c:v>2.46</c:v>
                </c:pt>
                <c:pt idx="4">
                  <c:v>4.32</c:v>
                </c:pt>
                <c:pt idx="5">
                  <c:v>3.36</c:v>
                </c:pt>
                <c:pt idx="6">
                  <c:v>3.98</c:v>
                </c:pt>
                <c:pt idx="7">
                  <c:v>1.22</c:v>
                </c:pt>
                <c:pt idx="8">
                  <c:v>3.26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A8-4F87-8E0A-48AC2B5A7E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7"/>
        <c:overlap val="-13"/>
        <c:axId val="549635000"/>
        <c:axId val="549625160"/>
      </c:barChart>
      <c:catAx>
        <c:axId val="549635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49625160"/>
        <c:crosses val="autoZero"/>
        <c:auto val="1"/>
        <c:lblAlgn val="ctr"/>
        <c:lblOffset val="100"/>
        <c:noMultiLvlLbl val="0"/>
      </c:catAx>
      <c:valAx>
        <c:axId val="549625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49635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pl-PL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Arkusz2!$C$144</c:f>
              <c:strCache>
                <c:ptCount val="1"/>
                <c:pt idx="0">
                  <c:v>Odsetek absolwentów, którzy doświadczyli bezrobocia (stan na 31.12.2021)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Arkusz2!$B$145:$B$153</c:f>
              <c:strCache>
                <c:ptCount val="9"/>
                <c:pt idx="0">
                  <c:v>Bezpieczeństwo wewnętrzne</c:v>
                </c:pt>
                <c:pt idx="1">
                  <c:v>Ekonomia</c:v>
                </c:pt>
                <c:pt idx="2">
                  <c:v>Filologia</c:v>
                </c:pt>
                <c:pt idx="3">
                  <c:v>Informatyka</c:v>
                </c:pt>
                <c:pt idx="4">
                  <c:v>Pedagogika</c:v>
                </c:pt>
                <c:pt idx="5">
                  <c:v>Praca socjalna</c:v>
                </c:pt>
                <c:pt idx="6">
                  <c:v>Kosmetologia</c:v>
                </c:pt>
                <c:pt idx="7">
                  <c:v>Pielęgniarstwo</c:v>
                </c:pt>
                <c:pt idx="8">
                  <c:v>Położnictwo</c:v>
                </c:pt>
              </c:strCache>
            </c:strRef>
          </c:cat>
          <c:val>
            <c:numRef>
              <c:f>Arkusz2!$C$145:$C$153</c:f>
              <c:numCache>
                <c:formatCode>0.0%</c:formatCode>
                <c:ptCount val="9"/>
                <c:pt idx="0">
                  <c:v>0.23499999999999999</c:v>
                </c:pt>
                <c:pt idx="1">
                  <c:v>0.28899999999999998</c:v>
                </c:pt>
                <c:pt idx="2">
                  <c:v>0.245</c:v>
                </c:pt>
                <c:pt idx="3">
                  <c:v>0.32100000000000001</c:v>
                </c:pt>
                <c:pt idx="4">
                  <c:v>0.27200000000000002</c:v>
                </c:pt>
                <c:pt idx="5">
                  <c:v>0.15</c:v>
                </c:pt>
                <c:pt idx="6">
                  <c:v>0.35799999999999998</c:v>
                </c:pt>
                <c:pt idx="7">
                  <c:v>2.5000000000000001E-2</c:v>
                </c:pt>
                <c:pt idx="8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61-4E38-8016-3D91EB4C57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46684528"/>
        <c:axId val="546685184"/>
      </c:barChart>
      <c:catAx>
        <c:axId val="54668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46685184"/>
        <c:crosses val="autoZero"/>
        <c:auto val="1"/>
        <c:lblAlgn val="ctr"/>
        <c:lblOffset val="100"/>
        <c:noMultiLvlLbl val="0"/>
      </c:catAx>
      <c:valAx>
        <c:axId val="54668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4668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708765351268306"/>
          <c:y val="2.9776633765079493E-2"/>
          <c:w val="0.66993091561140383"/>
          <c:h val="0.822967361490858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Arkusz2!$C$2</c:f>
              <c:strCache>
                <c:ptCount val="1"/>
                <c:pt idx="0">
                  <c:v>Średnie miesięczne wynagrodzenie brutto w pierwszym roku po uzyskaniu dyplomu</c:v>
                </c:pt>
              </c:strCache>
            </c:strRef>
          </c:tx>
          <c:spPr>
            <a:solidFill>
              <a:srgbClr val="8ADB5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9"/>
            <c:invertIfNegative val="0"/>
            <c:bubble3D val="0"/>
            <c:spPr>
              <a:solidFill>
                <a:srgbClr val="6DCF2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8F6D-4FED-945C-6A621D4FEBC0}"/>
              </c:ext>
            </c:extLst>
          </c:dPt>
          <c:dLbls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F6D-4FED-945C-6A621D4FEB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Arkusz2!$B$3:$B$12</c:f>
              <c:strCache>
                <c:ptCount val="10"/>
                <c:pt idx="0">
                  <c:v>Bezpieczeństwo wewnętrzne</c:v>
                </c:pt>
                <c:pt idx="1">
                  <c:v>Ekonomia</c:v>
                </c:pt>
                <c:pt idx="2">
                  <c:v>Filologia</c:v>
                </c:pt>
                <c:pt idx="3">
                  <c:v>Informatyka</c:v>
                </c:pt>
                <c:pt idx="4">
                  <c:v>Pedagogika</c:v>
                </c:pt>
                <c:pt idx="5">
                  <c:v>Praca socjalna</c:v>
                </c:pt>
                <c:pt idx="6">
                  <c:v>Kosmetologia</c:v>
                </c:pt>
                <c:pt idx="7">
                  <c:v>Pielęgniarstwo</c:v>
                </c:pt>
                <c:pt idx="8">
                  <c:v>Położnictwo</c:v>
                </c:pt>
                <c:pt idx="9">
                  <c:v>Wszyscy absolwenci studiów I stopnia</c:v>
                </c:pt>
              </c:strCache>
            </c:strRef>
          </c:cat>
          <c:val>
            <c:numRef>
              <c:f>Arkusz2!$C$3:$C$12</c:f>
              <c:numCache>
                <c:formatCode>#\ ##0.00\ "zł"</c:formatCode>
                <c:ptCount val="10"/>
                <c:pt idx="0">
                  <c:v>2375.91</c:v>
                </c:pt>
                <c:pt idx="1">
                  <c:v>2583.0300000000002</c:v>
                </c:pt>
                <c:pt idx="2">
                  <c:v>2077.96</c:v>
                </c:pt>
                <c:pt idx="3">
                  <c:v>3858.46</c:v>
                </c:pt>
                <c:pt idx="4">
                  <c:v>1995.36</c:v>
                </c:pt>
                <c:pt idx="5">
                  <c:v>1579.16</c:v>
                </c:pt>
                <c:pt idx="6">
                  <c:v>1840.23</c:v>
                </c:pt>
                <c:pt idx="7">
                  <c:v>5436.14</c:v>
                </c:pt>
                <c:pt idx="8">
                  <c:v>5141.8100000000004</c:v>
                </c:pt>
                <c:pt idx="9">
                  <c:v>3338.81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3-45B9-B265-3BE1716BE128}"/>
            </c:ext>
          </c:extLst>
        </c:ser>
        <c:ser>
          <c:idx val="1"/>
          <c:order val="1"/>
          <c:tx>
            <c:strRef>
              <c:f>Arkusz2!$D$2</c:f>
              <c:strCache>
                <c:ptCount val="1"/>
                <c:pt idx="0">
                  <c:v>Średnie miesięczne wynagrodzenie brutto do 31.12.2021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9"/>
            <c:invertIfNegative val="0"/>
            <c:bubble3D val="0"/>
            <c:spPr>
              <a:solidFill>
                <a:srgbClr val="D7352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8F6D-4FED-945C-6A621D4FEBC0}"/>
              </c:ext>
            </c:extLst>
          </c:dPt>
          <c:dLbls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F6D-4FED-945C-6A621D4FEB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Arkusz2!$B$3:$B$12</c:f>
              <c:strCache>
                <c:ptCount val="10"/>
                <c:pt idx="0">
                  <c:v>Bezpieczeństwo wewnętrzne</c:v>
                </c:pt>
                <c:pt idx="1">
                  <c:v>Ekonomia</c:v>
                </c:pt>
                <c:pt idx="2">
                  <c:v>Filologia</c:v>
                </c:pt>
                <c:pt idx="3">
                  <c:v>Informatyka</c:v>
                </c:pt>
                <c:pt idx="4">
                  <c:v>Pedagogika</c:v>
                </c:pt>
                <c:pt idx="5">
                  <c:v>Praca socjalna</c:v>
                </c:pt>
                <c:pt idx="6">
                  <c:v>Kosmetologia</c:v>
                </c:pt>
                <c:pt idx="7">
                  <c:v>Pielęgniarstwo</c:v>
                </c:pt>
                <c:pt idx="8">
                  <c:v>Położnictwo</c:v>
                </c:pt>
                <c:pt idx="9">
                  <c:v>Wszyscy absolwenci studiów I stopnia</c:v>
                </c:pt>
              </c:strCache>
            </c:strRef>
          </c:cat>
          <c:val>
            <c:numRef>
              <c:f>Arkusz2!$D$3:$D$12</c:f>
              <c:numCache>
                <c:formatCode>#\ ##0.00\ "zł"</c:formatCode>
                <c:ptCount val="10"/>
                <c:pt idx="0">
                  <c:v>2486.09</c:v>
                </c:pt>
                <c:pt idx="1">
                  <c:v>2549.5500000000002</c:v>
                </c:pt>
                <c:pt idx="2">
                  <c:v>2452.77</c:v>
                </c:pt>
                <c:pt idx="3">
                  <c:v>4331.3900000000003</c:v>
                </c:pt>
                <c:pt idx="4">
                  <c:v>2189.4699999999998</c:v>
                </c:pt>
                <c:pt idx="5">
                  <c:v>1842.19</c:v>
                </c:pt>
                <c:pt idx="6">
                  <c:v>1926.19</c:v>
                </c:pt>
                <c:pt idx="7">
                  <c:v>5625.75</c:v>
                </c:pt>
                <c:pt idx="8">
                  <c:v>5409.51</c:v>
                </c:pt>
                <c:pt idx="9">
                  <c:v>3453.21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6D-4FED-945C-6A621D4FEB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719373496"/>
        <c:axId val="719369560"/>
      </c:barChart>
      <c:catAx>
        <c:axId val="719373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19369560"/>
        <c:crosses val="autoZero"/>
        <c:auto val="1"/>
        <c:lblAlgn val="ctr"/>
        <c:lblOffset val="100"/>
        <c:noMultiLvlLbl val="0"/>
      </c:catAx>
      <c:valAx>
        <c:axId val="719369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zł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19373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Arkusz2!$C$13</c:f>
              <c:strCache>
                <c:ptCount val="1"/>
                <c:pt idx="0">
                  <c:v>Średnie miesięczne wynagrodzenie brutto w pierwszym roku po uzyskaniu dyplomu</c:v>
                </c:pt>
              </c:strCache>
            </c:strRef>
          </c:tx>
          <c:spPr>
            <a:solidFill>
              <a:srgbClr val="8A9AE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4"/>
            <c:invertIfNegative val="0"/>
            <c:bubble3D val="0"/>
            <c:spPr>
              <a:solidFill>
                <a:srgbClr val="6076E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4DB2-463B-899D-F9AF4D433F61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DB2-463B-899D-F9AF4D433F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Arkusz2!$B$14:$B$18</c:f>
              <c:strCache>
                <c:ptCount val="5"/>
                <c:pt idx="0">
                  <c:v>Ekonomia</c:v>
                </c:pt>
                <c:pt idx="1">
                  <c:v>Filologia</c:v>
                </c:pt>
                <c:pt idx="2">
                  <c:v>Pedagogika</c:v>
                </c:pt>
                <c:pt idx="3">
                  <c:v>Pielęgniarstwo</c:v>
                </c:pt>
                <c:pt idx="4">
                  <c:v>Wszyscy absolwenci studiów II stopnia</c:v>
                </c:pt>
              </c:strCache>
            </c:strRef>
          </c:cat>
          <c:val>
            <c:numRef>
              <c:f>Arkusz2!$C$14:$C$18</c:f>
              <c:numCache>
                <c:formatCode>#\ ##0.00\ "zł"</c:formatCode>
                <c:ptCount val="5"/>
                <c:pt idx="0">
                  <c:v>2882.48</c:v>
                </c:pt>
                <c:pt idx="1">
                  <c:v>4125.71</c:v>
                </c:pt>
                <c:pt idx="2">
                  <c:v>2538.39</c:v>
                </c:pt>
                <c:pt idx="3">
                  <c:v>7525.01</c:v>
                </c:pt>
                <c:pt idx="4">
                  <c:v>4790.29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ED-43DF-8E6B-549FB0AD65E2}"/>
            </c:ext>
          </c:extLst>
        </c:ser>
        <c:ser>
          <c:idx val="1"/>
          <c:order val="1"/>
          <c:tx>
            <c:strRef>
              <c:f>Arkusz2!$D$13</c:f>
              <c:strCache>
                <c:ptCount val="1"/>
                <c:pt idx="0">
                  <c:v>Średnie miesięczne wynagrodzenie brutto do 31.12.2021</c:v>
                </c:pt>
              </c:strCache>
            </c:strRef>
          </c:tx>
          <c:spPr>
            <a:solidFill>
              <a:srgbClr val="EF637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4"/>
            <c:invertIfNegative val="0"/>
            <c:bubble3D val="0"/>
            <c:spPr>
              <a:solidFill>
                <a:srgbClr val="EC425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4DB2-463B-899D-F9AF4D433F61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DB2-463B-899D-F9AF4D433F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Arkusz2!$B$14:$B$18</c:f>
              <c:strCache>
                <c:ptCount val="5"/>
                <c:pt idx="0">
                  <c:v>Ekonomia</c:v>
                </c:pt>
                <c:pt idx="1">
                  <c:v>Filologia</c:v>
                </c:pt>
                <c:pt idx="2">
                  <c:v>Pedagogika</c:v>
                </c:pt>
                <c:pt idx="3">
                  <c:v>Pielęgniarstwo</c:v>
                </c:pt>
                <c:pt idx="4">
                  <c:v>Wszyscy absolwenci studiów II stopnia</c:v>
                </c:pt>
              </c:strCache>
            </c:strRef>
          </c:cat>
          <c:val>
            <c:numRef>
              <c:f>Arkusz2!$D$14:$D$18</c:f>
              <c:numCache>
                <c:formatCode>#\ ##0.00\ "zł"</c:formatCode>
                <c:ptCount val="5"/>
                <c:pt idx="0">
                  <c:v>2956.6</c:v>
                </c:pt>
                <c:pt idx="1">
                  <c:v>4138.6499999999996</c:v>
                </c:pt>
                <c:pt idx="2">
                  <c:v>2774.39</c:v>
                </c:pt>
                <c:pt idx="3">
                  <c:v>7351.43</c:v>
                </c:pt>
                <c:pt idx="4">
                  <c:v>4803.82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ED-43DF-8E6B-549FB0AD6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overlap val="-17"/>
        <c:axId val="681886512"/>
        <c:axId val="681886840"/>
      </c:barChart>
      <c:catAx>
        <c:axId val="681886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81886840"/>
        <c:crosses val="autoZero"/>
        <c:auto val="1"/>
        <c:lblAlgn val="ctr"/>
        <c:lblOffset val="100"/>
        <c:noMultiLvlLbl val="0"/>
      </c:catAx>
      <c:valAx>
        <c:axId val="681886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zł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8188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60" cy="496411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pPr>
              <a:defRPr/>
            </a:pPr>
            <a:fld id="{936642ED-0D5D-4C8C-803F-FA9AC36CE689}" type="datetimeFigureOut">
              <a:rPr lang="pl-PL"/>
              <a:pPr>
                <a:defRPr/>
              </a:pPr>
              <a:t>03.05.2023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60" cy="496411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pPr>
              <a:defRPr/>
            </a:pPr>
            <a:fld id="{B6F1BDAC-875C-4B43-9540-A1D325149C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2694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60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1"/>
            <a:ext cx="2945660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60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60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446E4DE-871D-4267-A76C-02C44E6B3E3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0085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DF5342-1962-43C6-B08C-7A4183E3381C}" type="slidenum">
              <a:rPr lang="pl-PL" smtClean="0">
                <a:latin typeface="Arial" pitchFamily="34" charset="0"/>
              </a:rPr>
              <a:pPr>
                <a:defRPr/>
              </a:pPr>
              <a:t>1</a:t>
            </a:fld>
            <a:endParaRPr lang="pl-PL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  <p:sp>
        <p:nvSpPr>
          <p:cNvPr id="2867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3FA3F-0DB5-490A-A15C-566C62B068C5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439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  <p:sp>
        <p:nvSpPr>
          <p:cNvPr id="2867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3FA3F-0DB5-490A-A15C-566C62B068C5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>
              <a:latin typeface="Arial" pitchFamily="34" charset="0"/>
            </a:endParaRPr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0730F6-F964-4779-894A-6C31960832DD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449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>
              <a:latin typeface="Arial" pitchFamily="34" charset="0"/>
            </a:endParaRPr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0730F6-F964-4779-894A-6C31960832DD}" type="slidenum">
              <a:rPr lang="pl-PL" smtClean="0">
                <a:latin typeface="Arial" pitchFamily="34" charset="0"/>
              </a:rPr>
              <a:pPr>
                <a:defRPr/>
              </a:pPr>
              <a:t>24</a:t>
            </a:fld>
            <a:endParaRPr lang="pl-PL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46E4DE-871D-4267-A76C-02C44E6B3E31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702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46E4DE-871D-4267-A76C-02C44E6B3E31}" type="slidenum">
              <a:rPr lang="pl-PL" smtClean="0"/>
              <a:pPr>
                <a:defRPr/>
              </a:pPr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3366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>
              <a:latin typeface="Arial" pitchFamily="34" charset="0"/>
            </a:endParaRPr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0730F6-F964-4779-894A-6C31960832DD}" type="slidenum">
              <a:rPr lang="pl-PL" smtClean="0">
                <a:latin typeface="Arial" pitchFamily="34" charset="0"/>
              </a:rPr>
              <a:pPr>
                <a:defRPr/>
              </a:pPr>
              <a:t>27</a:t>
            </a:fld>
            <a:endParaRPr lang="pl-PL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66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>
              <a:latin typeface="Arial" pitchFamily="34" charset="0"/>
            </a:endParaRPr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0730F6-F964-4779-894A-6C31960832DD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917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>
              <a:latin typeface="Arial" pitchFamily="34" charset="0"/>
            </a:endParaRPr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26EC6-914D-4A50-8AA3-630A12F041D1}" type="slidenum">
              <a:rPr lang="pl-PL" smtClean="0">
                <a:latin typeface="Arial" pitchFamily="34" charset="0"/>
              </a:rPr>
              <a:pPr>
                <a:defRPr/>
              </a:pPr>
              <a:t>2</a:t>
            </a:fld>
            <a:endParaRPr lang="pl-PL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>
              <a:latin typeface="Arial" pitchFamily="34" charset="0"/>
            </a:endParaRPr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26EC6-914D-4A50-8AA3-630A12F041D1}" type="slidenum">
              <a:rPr lang="pl-PL" smtClean="0">
                <a:latin typeface="Arial" pitchFamily="34" charset="0"/>
              </a:rPr>
              <a:pPr>
                <a:defRPr/>
              </a:pPr>
              <a:t>3</a:t>
            </a:fld>
            <a:endParaRPr lang="pl-PL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37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46E4DE-871D-4267-A76C-02C44E6B3E31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5677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46E4DE-871D-4267-A76C-02C44E6B3E31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0779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>
              <a:latin typeface="Arial" pitchFamily="34" charset="0"/>
            </a:endParaRPr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0730F6-F964-4779-894A-6C31960832DD}" type="slidenum">
              <a:rPr lang="pl-PL" smtClean="0">
                <a:latin typeface="Arial" pitchFamily="34" charset="0"/>
              </a:rPr>
              <a:pPr>
                <a:defRPr/>
              </a:pPr>
              <a:t>17</a:t>
            </a:fld>
            <a:endParaRPr lang="pl-PL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107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>
              <a:latin typeface="Arial" pitchFamily="34" charset="0"/>
            </a:endParaRPr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0730F6-F964-4779-894A-6C31960832DD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688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>
              <a:latin typeface="Arial" pitchFamily="34" charset="0"/>
            </a:endParaRPr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0730F6-F964-4779-894A-6C31960832DD}" type="slidenum">
              <a:rPr lang="pl-PL" smtClean="0">
                <a:latin typeface="Arial" pitchFamily="34" charset="0"/>
              </a:rPr>
              <a:pPr>
                <a:defRPr/>
              </a:pPr>
              <a:t>19</a:t>
            </a:fld>
            <a:endParaRPr lang="pl-PL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050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>
              <a:latin typeface="Arial" pitchFamily="34" charset="0"/>
            </a:endParaRPr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0730F6-F964-4779-894A-6C31960832DD}" type="slidenum">
              <a:rPr lang="pl-PL" smtClean="0">
                <a:latin typeface="Arial" pitchFamily="34" charset="0"/>
              </a:rPr>
              <a:pPr>
                <a:defRPr/>
              </a:pPr>
              <a:t>20</a:t>
            </a:fld>
            <a:endParaRPr lang="pl-PL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7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019AD-9E86-4895-9A6D-F27BE4EF8E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62ACA-C7DA-412F-BC2B-5E7A55A9EDD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5E933-A293-4467-8259-D19E1AE06D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F952F-FE36-4FD3-9A06-DC7214F2FEC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6D2BC-F2C3-4967-A33B-2C2BAB70A8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D3383-9C4D-4BBA-91E4-0D30E75338A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ABAF0-7342-4939-9264-16DB1D1D95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9310E-0CCF-4373-9BF9-D2F4652DA7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15138-22E6-4A82-90D1-5594A0B7E6C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080A2-E447-4100-A4C6-956011632B3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96584-8C7D-4D42-9132-0DE5521AA50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29BE96-1F4F-46A2-B88B-C57E1508C0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688" y="2928938"/>
            <a:ext cx="7313612" cy="990600"/>
          </a:xfrm>
        </p:spPr>
        <p:txBody>
          <a:bodyPr/>
          <a:lstStyle/>
          <a:p>
            <a:pPr eaLnBrk="1" hangingPunct="1"/>
            <a:br>
              <a:rPr lang="pl-PL"/>
            </a:br>
            <a:endParaRPr lang="pl-PL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604244" y="5486713"/>
            <a:ext cx="5200650" cy="881063"/>
          </a:xfrm>
        </p:spPr>
        <p:txBody>
          <a:bodyPr/>
          <a:lstStyle/>
          <a:p>
            <a:pPr algn="ctr" eaLnBrk="1" hangingPunct="1"/>
            <a:r>
              <a:rPr lang="pl-PL" sz="2000" b="1" dirty="0">
                <a:solidFill>
                  <a:srgbClr val="002060"/>
                </a:solidFill>
                <a:latin typeface="Candara" pitchFamily="34" charset="0"/>
              </a:rPr>
              <a:t>Kwiecień 2023</a:t>
            </a:r>
          </a:p>
          <a:p>
            <a:pPr eaLnBrk="1" hangingPunct="1"/>
            <a:endParaRPr lang="pl-PL" dirty="0"/>
          </a:p>
          <a:p>
            <a:pPr eaLnBrk="1" hangingPunct="1"/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331640" y="2544414"/>
            <a:ext cx="7308850" cy="26314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pl-PL" sz="3000" b="1" i="1" cap="small" dirty="0">
                <a:solidFill>
                  <a:srgbClr val="7B2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Monitorowanie losów ekonomicznych absolwentów </a:t>
            </a:r>
          </a:p>
          <a:p>
            <a:pPr algn="ctr">
              <a:spcAft>
                <a:spcPts val="600"/>
              </a:spcAft>
              <a:defRPr/>
            </a:pPr>
            <a:r>
              <a:rPr lang="pl-PL" sz="3000" b="1" i="1" cap="small" dirty="0">
                <a:solidFill>
                  <a:srgbClr val="7B2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Mazowieckiej Uczelni Publicznej w Płocku</a:t>
            </a:r>
          </a:p>
          <a:p>
            <a:pPr algn="ctr">
              <a:spcAft>
                <a:spcPts val="600"/>
              </a:spcAft>
              <a:defRPr/>
            </a:pPr>
            <a:endParaRPr lang="pl-PL" sz="3000" b="1" i="1" cap="small" dirty="0">
              <a:solidFill>
                <a:srgbClr val="7B27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pl-PL" sz="3000" b="1" i="1" cap="small" dirty="0">
                <a:solidFill>
                  <a:srgbClr val="7B2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Rok ukończenia studiów: 2020</a:t>
            </a:r>
          </a:p>
        </p:txBody>
      </p:sp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pic>
        <p:nvPicPr>
          <p:cNvPr id="10" name="Obraz 9" descr="Obraz zawierający tekst, zastawa stołowa, znak, naczynia&#10;&#10;Opis wygenerowany automatycznie">
            <a:extLst>
              <a:ext uri="{FF2B5EF4-FFF2-40B4-BE49-F238E27FC236}">
                <a16:creationId xmlns:a16="http://schemas.microsoft.com/office/drawing/2014/main" id="{55213086-DC8E-4205-BBDD-11882BC9C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30755"/>
            <a:ext cx="1857954" cy="631344"/>
          </a:xfrm>
          <a:prstGeom prst="rect">
            <a:avLst/>
          </a:prstGeom>
        </p:spPr>
      </p:pic>
      <p:pic>
        <p:nvPicPr>
          <p:cNvPr id="1026" name="Obraz 2">
            <a:extLst>
              <a:ext uri="{FF2B5EF4-FFF2-40B4-BE49-F238E27FC236}">
                <a16:creationId xmlns:a16="http://schemas.microsoft.com/office/drawing/2014/main" id="{80233124-2E11-5EDA-4247-62EEA424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597" y="413423"/>
            <a:ext cx="1043154" cy="114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590A1630-0393-43EA-B8A9-7A74227467B2}"/>
              </a:ext>
            </a:extLst>
          </p:cNvPr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B01C6A">
                  <a:shade val="30000"/>
                  <a:satMod val="115000"/>
                </a:srgbClr>
              </a:gs>
              <a:gs pos="50000">
                <a:srgbClr val="B01C6A">
                  <a:shade val="67500"/>
                  <a:satMod val="115000"/>
                </a:srgbClr>
              </a:gs>
              <a:gs pos="100000">
                <a:srgbClr val="B01C6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1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Średni czas od uzyskania dyplomu do podjęcia pierwszej pracy (w miesiącach)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F8D802D-A91B-4361-956B-BC1F3C09B8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921335"/>
              </p:ext>
            </p:extLst>
          </p:nvPr>
        </p:nvGraphicFramePr>
        <p:xfrm>
          <a:off x="899592" y="1124744"/>
          <a:ext cx="770485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71933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590A1630-0393-43EA-B8A9-7A74227467B2}"/>
              </a:ext>
            </a:extLst>
          </p:cNvPr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B01C6A">
                  <a:shade val="30000"/>
                  <a:satMod val="115000"/>
                </a:srgbClr>
              </a:gs>
              <a:gs pos="50000">
                <a:srgbClr val="B01C6A">
                  <a:shade val="67500"/>
                  <a:satMod val="115000"/>
                </a:srgbClr>
              </a:gs>
              <a:gs pos="100000">
                <a:srgbClr val="B01C6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1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Odsetek absolwentów, którzy doświadczyli bezrobocia (stan na 31.12.2021)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EEF6A6EA-B8D1-4134-AC6D-187C9DA001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692876"/>
              </p:ext>
            </p:extLst>
          </p:nvPr>
        </p:nvGraphicFramePr>
        <p:xfrm>
          <a:off x="971600" y="980728"/>
          <a:ext cx="7373243" cy="5421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4092624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590A1630-0393-43EA-B8A9-7A74227467B2}"/>
              </a:ext>
            </a:extLst>
          </p:cNvPr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B01C6A">
                  <a:shade val="30000"/>
                  <a:satMod val="115000"/>
                </a:srgbClr>
              </a:gs>
              <a:gs pos="50000">
                <a:srgbClr val="B01C6A">
                  <a:shade val="67500"/>
                  <a:satMod val="115000"/>
                </a:srgbClr>
              </a:gs>
              <a:gs pos="100000">
                <a:srgbClr val="B01C6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2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Średnie miesięczne wynagrodzenie brutto absolwentów studiów I stopnia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EB59584C-A3E2-6D2A-DF96-0EF72C403D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63142"/>
              </p:ext>
            </p:extLst>
          </p:nvPr>
        </p:nvGraphicFramePr>
        <p:xfrm>
          <a:off x="115410" y="980728"/>
          <a:ext cx="848903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3997456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590A1630-0393-43EA-B8A9-7A74227467B2}"/>
              </a:ext>
            </a:extLst>
          </p:cNvPr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B01C6A">
                  <a:shade val="30000"/>
                  <a:satMod val="115000"/>
                </a:srgbClr>
              </a:gs>
              <a:gs pos="50000">
                <a:srgbClr val="B01C6A">
                  <a:shade val="67500"/>
                  <a:satMod val="115000"/>
                </a:srgbClr>
              </a:gs>
              <a:gs pos="100000">
                <a:srgbClr val="B01C6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1" i="1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Średnie miesięczne wynagrodzenie brutto absolwentów studiów II stopnia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584E5837-F400-721B-C0A7-4414FC7AAB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4996"/>
              </p:ext>
            </p:extLst>
          </p:nvPr>
        </p:nvGraphicFramePr>
        <p:xfrm>
          <a:off x="755576" y="1267036"/>
          <a:ext cx="7416824" cy="4898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756443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9000"/>
            <a:duotone>
              <a:prstClr val="black"/>
              <a:schemeClr val="accent3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2"/>
          <p:cNvSpPr>
            <a:spLocks noGrp="1"/>
          </p:cNvSpPr>
          <p:nvPr>
            <p:ph idx="4294967295"/>
          </p:nvPr>
        </p:nvSpPr>
        <p:spPr>
          <a:xfrm>
            <a:off x="827584" y="1340768"/>
            <a:ext cx="7744916" cy="3786187"/>
          </a:xfrm>
        </p:spPr>
        <p:txBody>
          <a:bodyPr>
            <a:normAutofit lnSpcReduction="10000"/>
          </a:bodyPr>
          <a:lstStyle/>
          <a:p>
            <a:pPr marL="361950" indent="-276225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sz="400" b="1" i="1" dirty="0">
              <a:solidFill>
                <a:schemeClr val="accent6">
                  <a:lumMod val="50000"/>
                </a:schemeClr>
              </a:solidFill>
              <a:latin typeface="Candara" pitchFamily="34" charset="0"/>
            </a:endParaRPr>
          </a:p>
          <a:p>
            <a:pPr marL="361950" indent="-276225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pl-PL" sz="2400" i="1" dirty="0">
                <a:solidFill>
                  <a:srgbClr val="1C1C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Względny Wskaźnik Zarobków to średnia wartość ilorazu średniego miesięcznego wynagrodzenia absolwenta do średniego miesięcznego wynagrodzenia w jego powiecie zamieszkania. </a:t>
            </a:r>
          </a:p>
          <a:p>
            <a:pPr marL="85725" indent="0" algn="just" eaLnBrk="1" fontAlgn="auto" hangingPunct="1">
              <a:spcAft>
                <a:spcPts val="0"/>
              </a:spcAft>
              <a:buClr>
                <a:srgbClr val="FF0000"/>
              </a:buClr>
              <a:buNone/>
              <a:defRPr/>
            </a:pPr>
            <a:endParaRPr lang="pl-PL" sz="1200" i="1" dirty="0">
              <a:solidFill>
                <a:srgbClr val="1C1CB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-276225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pl-PL" sz="2400" i="1" dirty="0">
                <a:solidFill>
                  <a:srgbClr val="1C1C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Wartości WWZ powyżej 1 oznaczają, że przeciętnie absolwenci zarabiali w okresie badania powyżej średniej wynagrodzeń w ich powiatach zamieszkania. Zatem można powiedzieć, że im większe wartości WWZ, tym lepiej.</a:t>
            </a:r>
            <a:endParaRPr lang="pl-PL" sz="2300" b="1" i="1" dirty="0">
              <a:solidFill>
                <a:srgbClr val="1C1CB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3888" indent="-449263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sz="2300" b="1" i="1" dirty="0">
              <a:solidFill>
                <a:schemeClr val="accent6">
                  <a:lumMod val="50000"/>
                </a:schemeClr>
              </a:solidFill>
              <a:latin typeface="Candar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pl-PL" sz="2300" b="1" dirty="0">
              <a:solidFill>
                <a:schemeClr val="accent6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B01C6A">
                  <a:shade val="30000"/>
                  <a:satMod val="115000"/>
                </a:srgbClr>
              </a:gs>
              <a:gs pos="50000">
                <a:srgbClr val="B01C6A">
                  <a:shade val="67500"/>
                  <a:satMod val="115000"/>
                </a:srgbClr>
              </a:gs>
              <a:gs pos="100000">
                <a:srgbClr val="B01C6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600" b="1" i="1" cap="small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Względny Wskaźnik Zarobków</a:t>
            </a:r>
          </a:p>
        </p:txBody>
      </p:sp>
    </p:spTree>
    <p:extLst>
      <p:ext uri="{BB962C8B-B14F-4D97-AF65-F5344CB8AC3E}">
        <p14:creationId xmlns:p14="http://schemas.microsoft.com/office/powerpoint/2010/main" val="267560252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590A1630-0393-43EA-B8A9-7A74227467B2}"/>
              </a:ext>
            </a:extLst>
          </p:cNvPr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B01C6A">
                  <a:shade val="30000"/>
                  <a:satMod val="115000"/>
                </a:srgbClr>
              </a:gs>
              <a:gs pos="50000">
                <a:srgbClr val="B01C6A">
                  <a:shade val="67500"/>
                  <a:satMod val="115000"/>
                </a:srgbClr>
              </a:gs>
              <a:gs pos="100000">
                <a:srgbClr val="B01C6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Względny Wskaźnik Zarobków absolwentów studiów I stopnia z roku 2020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308E8B7-AACB-46FA-806C-30011AC7F5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035392"/>
              </p:ext>
            </p:extLst>
          </p:nvPr>
        </p:nvGraphicFramePr>
        <p:xfrm>
          <a:off x="683568" y="1052736"/>
          <a:ext cx="792088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6343672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590A1630-0393-43EA-B8A9-7A74227467B2}"/>
              </a:ext>
            </a:extLst>
          </p:cNvPr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B01C6A">
                  <a:shade val="30000"/>
                  <a:satMod val="115000"/>
                </a:srgbClr>
              </a:gs>
              <a:gs pos="50000">
                <a:srgbClr val="B01C6A">
                  <a:shade val="67500"/>
                  <a:satMod val="115000"/>
                </a:srgbClr>
              </a:gs>
              <a:gs pos="100000">
                <a:srgbClr val="B01C6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1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Względny Wskaźnik Zarobków absolwentów studiów II stopnia z roku 2020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7EECA30-E78B-4427-A729-5D2935D414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945666"/>
              </p:ext>
            </p:extLst>
          </p:nvPr>
        </p:nvGraphicFramePr>
        <p:xfrm>
          <a:off x="827584" y="1196752"/>
          <a:ext cx="72008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3943211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ABEE7852-3598-467E-89FA-1ECBAA45A5BE}"/>
              </a:ext>
            </a:extLst>
          </p:cNvPr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gradFill flip="none" rotWithShape="1">
            <a:gsLst>
              <a:gs pos="0">
                <a:srgbClr val="B01C6A">
                  <a:shade val="30000"/>
                  <a:satMod val="115000"/>
                </a:srgbClr>
              </a:gs>
              <a:gs pos="50000">
                <a:srgbClr val="B01C6A">
                  <a:shade val="67500"/>
                  <a:satMod val="115000"/>
                </a:srgbClr>
              </a:gs>
              <a:gs pos="100000">
                <a:srgbClr val="B01C6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cap="small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Dane dotyczące zatrudnienia i zarobków absolwentów studiów I stopnia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5BC41DF-7C4D-F42F-3722-92F502BFC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620688"/>
            <a:ext cx="6480720" cy="615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19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DE40446-B9FF-4132-A1C2-4745C24C0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581" y="570620"/>
            <a:ext cx="6558837" cy="6162772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ABEE7852-3598-467E-89FA-1ECBAA45A5BE}"/>
              </a:ext>
            </a:extLst>
          </p:cNvPr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gradFill flip="none" rotWithShape="1">
            <a:gsLst>
              <a:gs pos="0">
                <a:srgbClr val="B01C6A">
                  <a:shade val="30000"/>
                  <a:satMod val="115000"/>
                </a:srgbClr>
              </a:gs>
              <a:gs pos="50000">
                <a:srgbClr val="B01C6A">
                  <a:shade val="67500"/>
                  <a:satMod val="115000"/>
                </a:srgbClr>
              </a:gs>
              <a:gs pos="100000">
                <a:srgbClr val="B01C6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small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Dane dotyczące zatrudnienia i zarobków absolwentów studiów I stopnia </a:t>
            </a:r>
          </a:p>
        </p:txBody>
      </p:sp>
    </p:spTree>
    <p:extLst>
      <p:ext uri="{BB962C8B-B14F-4D97-AF65-F5344CB8AC3E}">
        <p14:creationId xmlns:p14="http://schemas.microsoft.com/office/powerpoint/2010/main" val="2415524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A1EFE1AC-1387-44F3-A41E-EDC4A6534F97}"/>
              </a:ext>
            </a:extLst>
          </p:cNvPr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gradFill flip="none" rotWithShape="1">
            <a:gsLst>
              <a:gs pos="0">
                <a:srgbClr val="B01C6A">
                  <a:shade val="30000"/>
                  <a:satMod val="115000"/>
                </a:srgbClr>
              </a:gs>
              <a:gs pos="50000">
                <a:srgbClr val="B01C6A">
                  <a:shade val="67500"/>
                  <a:satMod val="115000"/>
                </a:srgbClr>
              </a:gs>
              <a:gs pos="100000">
                <a:srgbClr val="B01C6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cap="small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Dane dotyczące aktywności absolwentów studiów I stopnia 2020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3DF5B1B-8A35-3981-42CA-B57692D44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636" y="593142"/>
            <a:ext cx="6660740" cy="613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83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9000"/>
            <a:duotone>
              <a:prstClr val="black"/>
              <a:schemeClr val="accent3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21481" y="1844825"/>
            <a:ext cx="8301037" cy="4320480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l-PL" sz="2400" dirty="0">
                <a:solidFill>
                  <a:srgbClr val="1C1C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Źródłem informacji o losach zawodowych absolwentów są raporty </a:t>
            </a:r>
            <a:r>
              <a:rPr lang="pl-PL" sz="2400" b="1" dirty="0">
                <a:solidFill>
                  <a:srgbClr val="1C1C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ogólnopolskiego systemu monitorowania Ekonomicznych Losów Absolwentów szkół wyższych (ELA).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pl-PL" sz="800" b="1" dirty="0">
              <a:solidFill>
                <a:srgbClr val="1C1CB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l-PL" sz="2400" dirty="0">
                <a:solidFill>
                  <a:srgbClr val="1C1C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Raporty dotyczące absolwentów poszczególnych roczników zawierają informacje na temat: czasu poszukiwania pracy przez absolwentów oraz form i stabilności zatrudnienia, wynagrodzeń absolwentów, czasu poszukiwania pracy i ryzyka bezrobocia absolwentów z doświadczeniem i bez doświadczenia pracy przed dyplomem.</a:t>
            </a:r>
            <a:endParaRPr lang="pl-PL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320372" y="428604"/>
            <a:ext cx="8568952" cy="840156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Ogólnopolski system monitorowania Ekonomicznych Losów Absolwentów (ELA)</a:t>
            </a:r>
          </a:p>
        </p:txBody>
      </p:sp>
      <p:pic>
        <p:nvPicPr>
          <p:cNvPr id="3" name="Obraz 2" descr="Obraz zawierający tekst, zastawa stołowa, znak, naczynia&#10;&#10;Opis wygenerowany automatycznie">
            <a:extLst>
              <a:ext uri="{FF2B5EF4-FFF2-40B4-BE49-F238E27FC236}">
                <a16:creationId xmlns:a16="http://schemas.microsoft.com/office/drawing/2014/main" id="{1522B434-0CE8-439A-BE75-AFCAAB455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731493"/>
            <a:ext cx="1283329" cy="4360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072AC30-7ADA-4E7C-B14D-E3DA7413F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545678"/>
            <a:ext cx="6696744" cy="621170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A1EFE1AC-1387-44F3-A41E-EDC4A6534F97}"/>
              </a:ext>
            </a:extLst>
          </p:cNvPr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gradFill flip="none" rotWithShape="1">
            <a:gsLst>
              <a:gs pos="0">
                <a:srgbClr val="B01C6A">
                  <a:shade val="30000"/>
                  <a:satMod val="115000"/>
                </a:srgbClr>
              </a:gs>
              <a:gs pos="50000">
                <a:srgbClr val="B01C6A">
                  <a:shade val="67500"/>
                  <a:satMod val="115000"/>
                </a:srgbClr>
              </a:gs>
              <a:gs pos="100000">
                <a:srgbClr val="B01C6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cap="small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Dane dotyczące aktywności absolwentów studiów I stopnia 2019 </a:t>
            </a:r>
          </a:p>
        </p:txBody>
      </p:sp>
    </p:spTree>
    <p:extLst>
      <p:ext uri="{BB962C8B-B14F-4D97-AF65-F5344CB8AC3E}">
        <p14:creationId xmlns:p14="http://schemas.microsoft.com/office/powerpoint/2010/main" val="2957108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559AE824-C848-46F3-9E10-FA09C9C2BE50}"/>
              </a:ext>
            </a:extLst>
          </p:cNvPr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gradFill flip="none" rotWithShape="1">
            <a:gsLst>
              <a:gs pos="0">
                <a:srgbClr val="B01C6A">
                  <a:shade val="30000"/>
                  <a:satMod val="115000"/>
                </a:srgbClr>
              </a:gs>
              <a:gs pos="50000">
                <a:srgbClr val="B01C6A">
                  <a:shade val="67500"/>
                  <a:satMod val="115000"/>
                </a:srgbClr>
              </a:gs>
              <a:gs pos="100000">
                <a:srgbClr val="B01C6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cap="small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Dane dotyczące zatrudnienia i zarobków absolwentów studiów II stopnia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DC63023-0D69-E699-B7C5-24698666D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6336704" cy="5997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2254764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96C5759-6331-443F-A3DE-92BE7742C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620688"/>
            <a:ext cx="6336704" cy="5981072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559AE824-C848-46F3-9E10-FA09C9C2BE50}"/>
              </a:ext>
            </a:extLst>
          </p:cNvPr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gradFill flip="none" rotWithShape="1">
            <a:gsLst>
              <a:gs pos="0">
                <a:srgbClr val="B01C6A">
                  <a:shade val="30000"/>
                  <a:satMod val="115000"/>
                </a:srgbClr>
              </a:gs>
              <a:gs pos="50000">
                <a:srgbClr val="B01C6A">
                  <a:shade val="67500"/>
                  <a:satMod val="115000"/>
                </a:srgbClr>
              </a:gs>
              <a:gs pos="100000">
                <a:srgbClr val="B01C6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cap="small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Dane dotyczące zatrudnienia i zarobków absolwentów studiów II stopnia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gradFill flip="none" rotWithShape="1">
            <a:gsLst>
              <a:gs pos="0">
                <a:srgbClr val="B01C6A">
                  <a:shade val="30000"/>
                  <a:satMod val="115000"/>
                </a:srgbClr>
              </a:gs>
              <a:gs pos="50000">
                <a:srgbClr val="B01C6A">
                  <a:shade val="67500"/>
                  <a:satMod val="115000"/>
                </a:srgbClr>
              </a:gs>
              <a:gs pos="100000">
                <a:srgbClr val="B01C6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small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Dane dotyczące aktywności absolwentów studiów II stopnia 2020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AF781FA-DB90-53A8-431A-6D11A9AE0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796707"/>
            <a:ext cx="7560840" cy="5264586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9223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gradFill flip="none" rotWithShape="1">
            <a:gsLst>
              <a:gs pos="0">
                <a:srgbClr val="B01C6A">
                  <a:shade val="30000"/>
                  <a:satMod val="115000"/>
                </a:srgbClr>
              </a:gs>
              <a:gs pos="50000">
                <a:srgbClr val="B01C6A">
                  <a:shade val="67500"/>
                  <a:satMod val="115000"/>
                </a:srgbClr>
              </a:gs>
              <a:gs pos="100000">
                <a:srgbClr val="B01C6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cap="small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Dane dotyczące aktywności absolwentów studiów II stopnia 2019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FC36F1F-5DCE-4E5F-9AD7-39BD0AA30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836712"/>
            <a:ext cx="7339787" cy="53670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590A1630-0393-43EA-B8A9-7A74227467B2}"/>
              </a:ext>
            </a:extLst>
          </p:cNvPr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B01C6A">
                  <a:shade val="30000"/>
                  <a:satMod val="115000"/>
                </a:srgbClr>
              </a:gs>
              <a:gs pos="50000">
                <a:srgbClr val="B01C6A">
                  <a:shade val="67500"/>
                  <a:satMod val="115000"/>
                </a:srgbClr>
              </a:gs>
              <a:gs pos="100000">
                <a:srgbClr val="B01C6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Typy m</a:t>
            </a:r>
            <a:r>
              <a:rPr kumimoji="0" lang="pl-PL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</a:rPr>
              <a:t>odyfikacji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</a:rPr>
              <a:t> ścieżek</a:t>
            </a:r>
            <a:r>
              <a:rPr kumimoji="0" lang="pl-PL" sz="2400" b="1" i="1" u="none" strike="noStrike" kern="1200" cap="none" spc="0" normalizeH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</a:rPr>
              <a:t> studiowania </a:t>
            </a:r>
            <a:endParaRPr kumimoji="0" lang="pl-PL" sz="2400" b="1" i="1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34CE425-217C-F587-03C2-E8A069B2FF3A}"/>
              </a:ext>
            </a:extLst>
          </p:cNvPr>
          <p:cNvSpPr txBox="1"/>
          <p:nvPr/>
        </p:nvSpPr>
        <p:spPr>
          <a:xfrm>
            <a:off x="395536" y="1268760"/>
            <a:ext cx="835292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600" b="1" i="0" u="none" strike="noStrike" baseline="0" dirty="0">
                <a:latin typeface="Montserrat-Bold"/>
              </a:rPr>
              <a:t>Osoba, która dokonała </a:t>
            </a:r>
            <a:r>
              <a:rPr lang="pl-PL" sz="1600" b="1" i="0" u="none" strike="noStrike" baseline="0" dirty="0" err="1">
                <a:latin typeface="Montserrat-Bold"/>
              </a:rPr>
              <a:t>dropoutu</a:t>
            </a:r>
            <a:r>
              <a:rPr lang="pl-PL" sz="1600" b="1" i="0" u="none" strike="noStrike" baseline="0" dirty="0">
                <a:latin typeface="Montserrat-Bold"/>
              </a:rPr>
              <a:t> (porzucenia studiów) </a:t>
            </a:r>
            <a:r>
              <a:rPr lang="pl-PL" sz="1600" b="0" i="0" u="none" strike="noStrike" baseline="0" dirty="0">
                <a:latin typeface="Montserrat-Regular"/>
              </a:rPr>
              <a:t>– osoba przyjęta na dane studia w danym roku, która na więcej niż 12 miesięcy porzuciła studiowanie na tych studiach, przed porzuceniem studiów nie uzyskała dyplomu ich ukończenia i </a:t>
            </a:r>
            <a:r>
              <a:rPr lang="pl-PL" sz="1600" b="1" i="0" u="none" strike="noStrike" baseline="0" dirty="0">
                <a:latin typeface="Montserrat-Bold"/>
              </a:rPr>
              <a:t>do końca okresu objętego obserwacja nie była studentem </a:t>
            </a:r>
            <a:r>
              <a:rPr lang="pl-PL" sz="1600" b="1" dirty="0">
                <a:latin typeface="Montserrat-Bold"/>
              </a:rPr>
              <a:t>ż</a:t>
            </a:r>
            <a:r>
              <a:rPr lang="pl-PL" sz="1600" b="1" i="0" u="none" strike="noStrike" baseline="0" dirty="0">
                <a:latin typeface="Montserrat-Bold"/>
              </a:rPr>
              <a:t>adnych studiów w Polsce</a:t>
            </a:r>
            <a:r>
              <a:rPr lang="pl-PL" sz="1600" b="0" i="0" u="none" strike="noStrike" baseline="0" dirty="0">
                <a:latin typeface="Montserrat-Regular"/>
              </a:rPr>
              <a:t>.</a:t>
            </a:r>
          </a:p>
          <a:p>
            <a:pPr algn="l"/>
            <a:endParaRPr lang="pl-PL" sz="1600" b="1" i="0" u="none" strike="noStrike" baseline="0" dirty="0">
              <a:latin typeface="Montserrat-Bold"/>
            </a:endParaRPr>
          </a:p>
          <a:p>
            <a:pPr algn="l"/>
            <a:r>
              <a:rPr lang="pl-PL" sz="1600" b="1" i="0" u="none" strike="noStrike" baseline="0" dirty="0">
                <a:latin typeface="Montserrat-Bold"/>
              </a:rPr>
              <a:t>Osoba, która miała przerwę w studiowaniu </a:t>
            </a:r>
            <a:r>
              <a:rPr lang="pl-PL" sz="1600" b="0" i="0" u="none" strike="noStrike" baseline="0" dirty="0">
                <a:latin typeface="Montserrat-Regular"/>
              </a:rPr>
              <a:t>– osoba przyjęta na dane studia w danym roku, która na więcej niż 12 miesięcy porzuciła studiowanie na tych studiach, przed porzuceniem studiów nie uzyskała dyplomu ich ukończenia i </a:t>
            </a:r>
            <a:r>
              <a:rPr lang="pl-PL" sz="1600" b="1" i="0" u="none" strike="noStrike" baseline="0" dirty="0">
                <a:latin typeface="Montserrat-Bold"/>
              </a:rPr>
              <a:t>przez 12 miesięcy od przerwania tych studiów nie była studentem </a:t>
            </a:r>
            <a:r>
              <a:rPr lang="pl-PL" sz="1600" b="1" dirty="0">
                <a:latin typeface="Montserrat-Bold"/>
              </a:rPr>
              <a:t>ż</a:t>
            </a:r>
            <a:r>
              <a:rPr lang="pl-PL" sz="1600" b="1" i="0" u="none" strike="noStrike" baseline="0" dirty="0">
                <a:latin typeface="Montserrat-Bold"/>
              </a:rPr>
              <a:t>adnych studiów w Polsce, ale w jakimś momencie okresu objętego obserwacja była studentem jakichś studiów w Polsce</a:t>
            </a:r>
            <a:r>
              <a:rPr lang="pl-PL" sz="1600" b="0" i="0" u="none" strike="noStrike" baseline="0" dirty="0">
                <a:latin typeface="Montserrat-Regular"/>
              </a:rPr>
              <a:t>.</a:t>
            </a:r>
          </a:p>
          <a:p>
            <a:pPr algn="l"/>
            <a:endParaRPr lang="pl-PL" sz="1600" b="1" i="0" u="none" strike="noStrike" baseline="0" dirty="0">
              <a:latin typeface="Montserrat-Bold"/>
            </a:endParaRPr>
          </a:p>
          <a:p>
            <a:pPr algn="l"/>
            <a:r>
              <a:rPr lang="pl-PL" sz="1600" b="1" i="0" u="none" strike="noStrike" baseline="0" dirty="0">
                <a:latin typeface="Montserrat-Bold"/>
              </a:rPr>
              <a:t>Osoba, która dokonała korekty w studiowaniu </a:t>
            </a:r>
            <a:r>
              <a:rPr lang="pl-PL" sz="1600" b="0" i="0" u="none" strike="noStrike" baseline="0" dirty="0">
                <a:latin typeface="Montserrat-Regular"/>
              </a:rPr>
              <a:t>– osoba przyjęta na dane studia w danym roku, która na więcej niż 12 miesięcy porzuciła studiowanie na tych studiach, przed porzuceniem studiów nie uzyskała dyplomu ich ukończenia i </a:t>
            </a:r>
            <a:r>
              <a:rPr lang="pl-PL" sz="1600" b="1" i="0" u="none" strike="noStrike" baseline="0" dirty="0">
                <a:latin typeface="Montserrat-Bold"/>
              </a:rPr>
              <a:t>w ciągu 12 miesięcy od przerwania tych studiów była w jakimś</a:t>
            </a:r>
            <a:r>
              <a:rPr lang="pl-PL" sz="1600" b="1" dirty="0">
                <a:latin typeface="Montserrat-Bold"/>
              </a:rPr>
              <a:t> </a:t>
            </a:r>
            <a:r>
              <a:rPr lang="pl-PL" sz="1600" b="1" i="0" u="none" strike="noStrike" baseline="0" dirty="0">
                <a:latin typeface="Montserrat-Bold"/>
              </a:rPr>
              <a:t>momencie studentem jakichś studiów w Polsce</a:t>
            </a:r>
            <a:r>
              <a:rPr lang="pl-PL" sz="1600" b="0" i="0" u="none" strike="noStrike" baseline="0" dirty="0">
                <a:latin typeface="Montserrat-Regular"/>
              </a:rPr>
              <a:t>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89930430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590A1630-0393-43EA-B8A9-7A74227467B2}"/>
              </a:ext>
            </a:extLst>
          </p:cNvPr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gradFill flip="none" rotWithShape="1">
            <a:gsLst>
              <a:gs pos="0">
                <a:srgbClr val="B01C6A">
                  <a:shade val="30000"/>
                  <a:satMod val="115000"/>
                </a:srgbClr>
              </a:gs>
              <a:gs pos="50000">
                <a:srgbClr val="B01C6A">
                  <a:shade val="67500"/>
                  <a:satMod val="115000"/>
                </a:srgbClr>
              </a:gs>
              <a:gs pos="100000">
                <a:srgbClr val="B01C6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1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Modyfikacja ścieżek studiowania</a:t>
            </a:r>
            <a:r>
              <a:rPr kumimoji="0" lang="pl-PL" sz="2000" b="1" i="1" u="none" strike="noStrike" kern="1200" cap="none" spc="0" normalizeH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– studenci </a:t>
            </a:r>
            <a:r>
              <a:rPr kumimoji="0" lang="pl-PL" sz="2000" b="1" i="1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studiów I stopnia,</a:t>
            </a:r>
            <a:r>
              <a:rPr kumimoji="0" lang="pl-PL" sz="2000" b="1" i="1" u="none" strike="noStrike" kern="1200" cap="none" spc="0" normalizeH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którzy rozpoczęli studia w</a:t>
            </a:r>
            <a:r>
              <a:rPr kumimoji="0" lang="pl-PL" sz="2000" b="1" i="1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roku 2017</a:t>
            </a:r>
            <a:r>
              <a:rPr kumimoji="0" lang="pl-PL" sz="2000" b="1" i="1" u="none" strike="noStrike" kern="1200" cap="none" spc="0" normalizeH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(studia 3-letnie) lub 2016 (studia 4-letnie)</a:t>
            </a:r>
            <a:endParaRPr kumimoji="0" lang="pl-PL" sz="2000" b="1" i="1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5C843903-2FF2-D424-2E9D-31F83637F4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4066116"/>
              </p:ext>
            </p:extLst>
          </p:nvPr>
        </p:nvGraphicFramePr>
        <p:xfrm>
          <a:off x="251520" y="1124744"/>
          <a:ext cx="864096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6002998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gradFill flip="none" rotWithShape="1">
            <a:gsLst>
              <a:gs pos="0">
                <a:srgbClr val="B01C6A">
                  <a:shade val="30000"/>
                  <a:satMod val="115000"/>
                </a:srgbClr>
              </a:gs>
              <a:gs pos="50000">
                <a:srgbClr val="B01C6A">
                  <a:shade val="67500"/>
                  <a:satMod val="115000"/>
                </a:srgbClr>
              </a:gs>
              <a:gs pos="100000">
                <a:srgbClr val="B01C6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cap="small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Zawody deficytowe według barometru zawodów na rok 2023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D0960134-C7C3-5834-B1C9-5F6BFAB1E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208224"/>
              </p:ext>
            </p:extLst>
          </p:nvPr>
        </p:nvGraphicFramePr>
        <p:xfrm>
          <a:off x="539552" y="836712"/>
          <a:ext cx="8064896" cy="4954265"/>
        </p:xfrm>
        <a:graphic>
          <a:graphicData uri="http://schemas.openxmlformats.org/drawingml/2006/table">
            <a:tbl>
              <a:tblPr firstRow="1" firstCol="1" bandRow="1"/>
              <a:tblGrid>
                <a:gridCol w="2016224">
                  <a:extLst>
                    <a:ext uri="{9D8B030D-6E8A-4147-A177-3AD203B41FA5}">
                      <a16:colId xmlns:a16="http://schemas.microsoft.com/office/drawing/2014/main" val="147021847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757361798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4043229315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34108668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Miasto Płock</a:t>
                      </a:r>
                      <a:endParaRPr lang="pl-P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59" marR="51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Powiat płocki</a:t>
                      </a:r>
                      <a:endParaRPr lang="pl-P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59" marR="51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Powiat gostyniński</a:t>
                      </a:r>
                      <a:endParaRPr lang="pl-P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59" marR="51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Powiat sierpecki</a:t>
                      </a:r>
                      <a:endParaRPr lang="pl-P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59" marR="51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931788"/>
                  </a:ext>
                </a:extLst>
              </a:tr>
              <a:tr h="4584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Duży deficyt poszukujących pracy: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lekarze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nauczyciele praktycznej nauki zawodu, nauczyciele przedmiotów zawodowych,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pielęgniarki i położne, pracownicy służb mundurowych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spawacze.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Deficyt poszukujących pracy: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analitycy, testerzy i operatorzy systemów teleinformatycznych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kierowcy autobusów, kierowcy samochodów ciężarowych i ciągników siodłowych, ratownicy medyczni,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samodzielni księgowi.</a:t>
                      </a:r>
                    </a:p>
                  </a:txBody>
                  <a:tcPr marL="51659" marR="5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filolodzy i tłumacze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kierowcy samochodów ciężarowych i ciągników siodłowych,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lekarze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magazynierzy, nauczyciele, praktycznej nauki zawodu, nauczyciele przedmiotów zawodowych, </a:t>
                      </a:r>
                      <a:r>
                        <a:rPr lang="pl-PL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opiekunowie osoby starszej lub niepełnosprawnej,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pielęgniarki i położne, psychologowie i psychoterapeuci.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659" marR="5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betoniarze i zbrojarze, cieśle i stolarze budowlani, dekarze i blacharze budowlani, inspektorzy nadzoru budowlanego, inżynierowie budownictwa, kierowcy autobusów, kierowcy samochodów ciężarowych i ciągników siodłowych, kierownicy budowy,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lekarze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murarze i tynkarze, nauczyciele praktycznej nauki zawodu,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nauczyciele przedmiotów ogólnokształcących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nauczyciele przedmiotów zawodowych, operatorzy i mechanicy sprzętu do robót ziemnych, </a:t>
                      </a:r>
                      <a:r>
                        <a:rPr lang="pl-PL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opiekunowie osoby starszej lub niepełnosprawnej,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pielęgniarki i położne,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pracownicy ds. budownictwa drogowego i kolejowego, pracownicy robót wykończeniowych w budownictwie,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psycholodzy i psychoterapeuci,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robotnicy budowlani,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wychowawcy w placówkach oświatowych i opiekuńczych.</a:t>
                      </a:r>
                    </a:p>
                  </a:txBody>
                  <a:tcPr marL="51659" marR="5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Duży deficyt poszukujących pracy: nauczyciele przedmiotów zawodowych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Deficyt poszukujących pracy: betoniarze i zbrojarze, cieśle i stolarze budowlani, dekarze i blacharze budowlani, dentyści, elektrycy, elektromechanicy i elektromonterzy, fizjoterapeuci i masażyści, kierowcy samochodów ciężarowych i ciągników siodłowych,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lekarze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murarze i tynkarze, nauczyciele praktycznej nauki zawodu,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nauczyciele przedmiotów ogólnokształcących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operatorzy obrabiarek skrawających,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pielęgniarki i położne, psycholodzy i psychoterapeuci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robotnicy budowlani,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samodzielni księgowi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spawacze.</a:t>
                      </a:r>
                    </a:p>
                  </a:txBody>
                  <a:tcPr marL="51659" marR="5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190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384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gradFill flip="none" rotWithShape="1">
            <a:gsLst>
              <a:gs pos="0">
                <a:srgbClr val="B01C6A">
                  <a:shade val="30000"/>
                  <a:satMod val="115000"/>
                </a:srgbClr>
              </a:gs>
              <a:gs pos="50000">
                <a:srgbClr val="B01C6A">
                  <a:shade val="67500"/>
                  <a:satMod val="115000"/>
                </a:srgbClr>
              </a:gs>
              <a:gs pos="100000">
                <a:srgbClr val="B01C6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small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Zawody deficytowe według barometru zawodów na rok 2023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D0960134-C7C3-5834-B1C9-5F6BFAB1E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062616"/>
              </p:ext>
            </p:extLst>
          </p:nvPr>
        </p:nvGraphicFramePr>
        <p:xfrm>
          <a:off x="406400" y="4879252"/>
          <a:ext cx="8234052" cy="1408114"/>
        </p:xfrm>
        <a:graphic>
          <a:graphicData uri="http://schemas.openxmlformats.org/drawingml/2006/table">
            <a:tbl>
              <a:tblPr firstRow="1" firstCol="1" bandRow="1"/>
              <a:tblGrid>
                <a:gridCol w="1208748">
                  <a:extLst>
                    <a:ext uri="{9D8B030D-6E8A-4147-A177-3AD203B41FA5}">
                      <a16:colId xmlns:a16="http://schemas.microsoft.com/office/drawing/2014/main" val="1470218473"/>
                    </a:ext>
                  </a:extLst>
                </a:gridCol>
                <a:gridCol w="1487690">
                  <a:extLst>
                    <a:ext uri="{9D8B030D-6E8A-4147-A177-3AD203B41FA5}">
                      <a16:colId xmlns:a16="http://schemas.microsoft.com/office/drawing/2014/main" val="2757361798"/>
                    </a:ext>
                  </a:extLst>
                </a:gridCol>
                <a:gridCol w="1109122">
                  <a:extLst>
                    <a:ext uri="{9D8B030D-6E8A-4147-A177-3AD203B41FA5}">
                      <a16:colId xmlns:a16="http://schemas.microsoft.com/office/drawing/2014/main" val="4043229315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341086681"/>
                    </a:ext>
                  </a:extLst>
                </a:gridCol>
                <a:gridCol w="1182756">
                  <a:extLst>
                    <a:ext uri="{9D8B030D-6E8A-4147-A177-3AD203B41FA5}">
                      <a16:colId xmlns:a16="http://schemas.microsoft.com/office/drawing/2014/main" val="1213561488"/>
                    </a:ext>
                  </a:extLst>
                </a:gridCol>
                <a:gridCol w="1229512">
                  <a:extLst>
                    <a:ext uri="{9D8B030D-6E8A-4147-A177-3AD203B41FA5}">
                      <a16:colId xmlns:a16="http://schemas.microsoft.com/office/drawing/2014/main" val="352707795"/>
                    </a:ext>
                  </a:extLst>
                </a:gridCol>
              </a:tblGrid>
              <a:tr h="243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Miasto Płock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659" marR="51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Powiat płocki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659" marR="51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Powiat gostyniński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59" marR="51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Powiat sierpecki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59" marR="51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Województwo mazowieckie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59" marR="51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Polska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1659" marR="51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931788"/>
                  </a:ext>
                </a:extLst>
              </a:tr>
              <a:tr h="10253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Ekonomiści </a:t>
                      </a:r>
                    </a:p>
                  </a:txBody>
                  <a:tcPr marL="51659" marR="5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Ekonomiści,</a:t>
                      </a:r>
                    </a:p>
                    <a:p>
                      <a:pPr algn="ctr"/>
                      <a:r>
                        <a:rPr lang="pl-PL" sz="1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nauczyciele nauczania wczesnoszkolnego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659" marR="5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</a:t>
                      </a:r>
                    </a:p>
                  </a:txBody>
                  <a:tcPr marL="51659" marR="5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Ekonomiści, mechanicy pojazdów samochodowych, pedagodzy, rolnicy i hodowcy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659" marR="5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</a:t>
                      </a:r>
                    </a:p>
                  </a:txBody>
                  <a:tcPr marL="51659" marR="5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</a:t>
                      </a:r>
                    </a:p>
                  </a:txBody>
                  <a:tcPr marL="51659" marR="5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190236"/>
                  </a:ext>
                </a:extLst>
              </a:tr>
            </a:tbl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9C250F96-E84A-DDD5-DF05-5A889A507129}"/>
              </a:ext>
            </a:extLst>
          </p:cNvPr>
          <p:cNvSpPr/>
          <p:nvPr/>
        </p:nvSpPr>
        <p:spPr>
          <a:xfrm>
            <a:off x="0" y="4046502"/>
            <a:ext cx="9144000" cy="548680"/>
          </a:xfrm>
          <a:prstGeom prst="rect">
            <a:avLst/>
          </a:prstGeom>
          <a:gradFill flip="none" rotWithShape="1">
            <a:gsLst>
              <a:gs pos="0">
                <a:srgbClr val="B01C6A">
                  <a:shade val="30000"/>
                  <a:satMod val="115000"/>
                </a:srgbClr>
              </a:gs>
              <a:gs pos="50000">
                <a:srgbClr val="B01C6A">
                  <a:shade val="67500"/>
                  <a:satMod val="115000"/>
                </a:srgbClr>
              </a:gs>
              <a:gs pos="100000">
                <a:srgbClr val="B01C6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small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Zawody nadwyżkowe według barometru zawodów na rok 2023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F45EA22-C9AA-6126-1283-051C5F82E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409765"/>
              </p:ext>
            </p:extLst>
          </p:nvPr>
        </p:nvGraphicFramePr>
        <p:xfrm>
          <a:off x="359532" y="772552"/>
          <a:ext cx="8280920" cy="2969417"/>
        </p:xfrm>
        <a:graphic>
          <a:graphicData uri="http://schemas.openxmlformats.org/drawingml/2006/table">
            <a:tbl>
              <a:tblPr firstRow="1" firstCol="1" bandRow="1"/>
              <a:tblGrid>
                <a:gridCol w="3852428">
                  <a:extLst>
                    <a:ext uri="{9D8B030D-6E8A-4147-A177-3AD203B41FA5}">
                      <a16:colId xmlns:a16="http://schemas.microsoft.com/office/drawing/2014/main" val="392694315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313885917"/>
                    </a:ext>
                  </a:extLst>
                </a:gridCol>
              </a:tblGrid>
              <a:tr h="238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Województwo mazowieckie</a:t>
                      </a:r>
                      <a:endParaRPr lang="pl-P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59" marR="51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Polska</a:t>
                      </a:r>
                      <a:endParaRPr lang="pl-P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59" marR="51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482607"/>
                  </a:ext>
                </a:extLst>
              </a:tr>
              <a:tr h="24903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betoniarze i zbrojarze, cieśle i stolarze budowlani, dekarze i blacharze budowlani, elektrycy, elektromechanicy i elektromonterzy, kierowcy samochodów ciężarowych i ciągników siodłowych,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lekarze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magazynierzy, mechanicy pojazdów samochodowych, monterzy instalacji budowlanych, murarze i tynkarze, nauczyciele praktycznej nauki zawodu,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nauczyciele przedmiotów ogólnokształcących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nauczyciele przedmiotów zawodowych, operatorzy i mechanicy sprzętu do robót ziemnych, operatorzy obrabiarek skrawających, opiekunowie osoby starszej lub niepełnosprawnej,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pielęgniarki i położne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pracownicy robót wykończeniowych w budownictwie,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psycholodzy i psychoterapeuci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robotnicy budowlani, spawacze, ślusarze</a:t>
                      </a:r>
                    </a:p>
                  </a:txBody>
                  <a:tcPr marL="51659" marR="5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cieśle i stolarze budowlani, dekarze i blacharze budowlani, elektrycy, elektromechanicy i elektromonterzy, fizjoterapeuci i masażyści, kierowcy autobusów, kierowcy samochodów ciężarowych i ciągników siodłowych, kucharze,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lekarze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magazynierzy, mechanicy pojazdów samochodowych, monterzy instalacji budowlanych, murarze i tynkarze, nauczyciele praktycznej nauki zawodu,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nauczyciele przedmiotów ogólnokształcących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nauczyciele przedmiotów zawodowych,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nauczyciele szkół specjalnych i oddziałów integracyjnych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operatorzy i mechanicy sprzętu do robót ziemnych, operatorzy obrabiarek skrawających, opiekunowie osoby starszej lub niepełnosprawnej,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pielęgniarki i położne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pracownicy ds. rachunkowości i księgowości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pracownicy robót wykończeniowych w budownictwie,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psycholodzy i psychoterapeuci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robotnicy budowlani,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samodzielni księgowi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spawacze ślusarze</a:t>
                      </a:r>
                    </a:p>
                  </a:txBody>
                  <a:tcPr marL="51659" marR="5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362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105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0F9D9E39-18D3-41BA-B491-F89D8DC48B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269288"/>
              </p:ext>
            </p:extLst>
          </p:nvPr>
        </p:nvGraphicFramePr>
        <p:xfrm>
          <a:off x="1583668" y="1779407"/>
          <a:ext cx="5976664" cy="3687255"/>
        </p:xfrm>
        <a:graphic>
          <a:graphicData uri="http://schemas.openxmlformats.org/drawingml/2006/table">
            <a:tbl>
              <a:tblPr/>
              <a:tblGrid>
                <a:gridCol w="2953410">
                  <a:extLst>
                    <a:ext uri="{9D8B030D-6E8A-4147-A177-3AD203B41FA5}">
                      <a16:colId xmlns:a16="http://schemas.microsoft.com/office/drawing/2014/main" val="2062494015"/>
                    </a:ext>
                  </a:extLst>
                </a:gridCol>
                <a:gridCol w="1580700">
                  <a:extLst>
                    <a:ext uri="{9D8B030D-6E8A-4147-A177-3AD203B41FA5}">
                      <a16:colId xmlns:a16="http://schemas.microsoft.com/office/drawing/2014/main" val="544013793"/>
                    </a:ext>
                  </a:extLst>
                </a:gridCol>
                <a:gridCol w="1442554">
                  <a:extLst>
                    <a:ext uri="{9D8B030D-6E8A-4147-A177-3AD203B41FA5}">
                      <a16:colId xmlns:a16="http://schemas.microsoft.com/office/drawing/2014/main" val="3604053325"/>
                    </a:ext>
                  </a:extLst>
                </a:gridCol>
              </a:tblGrid>
              <a:tr h="245817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Kierunek studiów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absolwentów w roku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651771"/>
                  </a:ext>
                </a:extLst>
              </a:tr>
              <a:tr h="24581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Studia I stopnia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Studia II stopnia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883986"/>
                  </a:ext>
                </a:extLst>
              </a:tr>
              <a:tr h="245817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Bezpieczeństwo wewnętrzne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584138"/>
                  </a:ext>
                </a:extLst>
              </a:tr>
              <a:tr h="245817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Ekonomia - studia stacjonarne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144334"/>
                  </a:ext>
                </a:extLst>
              </a:tr>
              <a:tr h="245817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Ekonomia - studia niestacjonarne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27465"/>
                  </a:ext>
                </a:extLst>
              </a:tr>
              <a:tr h="245817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Filologia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701407"/>
                  </a:ext>
                </a:extLst>
              </a:tr>
              <a:tr h="245817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Informatyka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695154"/>
                  </a:ext>
                </a:extLst>
              </a:tr>
              <a:tr h="245817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Pedagogika - studia stacjonarne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23211"/>
                  </a:ext>
                </a:extLst>
              </a:tr>
              <a:tr h="245817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Pedagogika - studia niestacjonarne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348646"/>
                  </a:ext>
                </a:extLst>
              </a:tr>
              <a:tr h="245817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Praca socjalna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623794"/>
                  </a:ext>
                </a:extLst>
              </a:tr>
              <a:tr h="245817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Kosmetologia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810072"/>
                  </a:ext>
                </a:extLst>
              </a:tr>
              <a:tr h="245817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Pielęgniarstwo - studia stacjonarne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426463"/>
                  </a:ext>
                </a:extLst>
              </a:tr>
              <a:tr h="245817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Pielęgniarstwo - studia niestacjonarne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39548"/>
                  </a:ext>
                </a:extLst>
              </a:tr>
              <a:tr h="245817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Położnictwo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227681"/>
                  </a:ext>
                </a:extLst>
              </a:tr>
              <a:tr h="245817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Ogółem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073903"/>
                  </a:ext>
                </a:extLst>
              </a:tr>
            </a:tbl>
          </a:graphicData>
        </a:graphic>
      </p:graphicFrame>
      <p:sp>
        <p:nvSpPr>
          <p:cNvPr id="5" name="Prostokąt zaokrąglony 4"/>
          <p:cNvSpPr/>
          <p:nvPr/>
        </p:nvSpPr>
        <p:spPr>
          <a:xfrm>
            <a:off x="320372" y="428604"/>
            <a:ext cx="8568952" cy="840156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Liczba absolwentów, którzy ukończyli studia w roku 2020</a:t>
            </a:r>
          </a:p>
        </p:txBody>
      </p:sp>
      <p:pic>
        <p:nvPicPr>
          <p:cNvPr id="3" name="Obraz 2" descr="Obraz zawierający tekst, zastawa stołowa, znak, naczynia&#10;&#10;Opis wygenerowany automatycznie">
            <a:extLst>
              <a:ext uri="{FF2B5EF4-FFF2-40B4-BE49-F238E27FC236}">
                <a16:creationId xmlns:a16="http://schemas.microsoft.com/office/drawing/2014/main" id="{1522B434-0CE8-439A-BE75-AFCAAB455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731493"/>
            <a:ext cx="1283329" cy="43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590A1630-0393-43EA-B8A9-7A74227467B2}"/>
              </a:ext>
            </a:extLst>
          </p:cNvPr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gradFill flip="none" rotWithShape="1">
            <a:gsLst>
              <a:gs pos="0">
                <a:srgbClr val="B01C6A">
                  <a:shade val="30000"/>
                  <a:satMod val="115000"/>
                  <a:alpha val="49000"/>
                </a:srgbClr>
              </a:gs>
              <a:gs pos="50000">
                <a:srgbClr val="B01C6A">
                  <a:shade val="67500"/>
                  <a:satMod val="115000"/>
                </a:srgbClr>
              </a:gs>
              <a:gs pos="100000">
                <a:srgbClr val="B01C6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Odsetek absolwentów studiów I stopnia, </a:t>
            </a:r>
          </a:p>
          <a:p>
            <a:pPr algn="ctr">
              <a:defRPr/>
            </a:pPr>
            <a:r>
              <a:rPr lang="pl-PL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którzy podjęli naukę na studiach II stopnia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60D9A44B-A3D2-4A74-9237-18CE388616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331289"/>
              </p:ext>
            </p:extLst>
          </p:nvPr>
        </p:nvGraphicFramePr>
        <p:xfrm>
          <a:off x="323528" y="1268760"/>
          <a:ext cx="820891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1109227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590A1630-0393-43EA-B8A9-7A74227467B2}"/>
              </a:ext>
            </a:extLst>
          </p:cNvPr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B01C6A">
                  <a:shade val="30000"/>
                  <a:satMod val="115000"/>
                  <a:alpha val="61000"/>
                </a:srgbClr>
              </a:gs>
              <a:gs pos="50000">
                <a:srgbClr val="B01C6A">
                  <a:shade val="67500"/>
                  <a:satMod val="115000"/>
                </a:srgbClr>
              </a:gs>
              <a:gs pos="100000">
                <a:srgbClr val="B01C6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Doświadczenie zawodowe absolwentów studiów I stopnia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FCFDF51F-043B-4E55-B582-FAE01057E9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889361"/>
              </p:ext>
            </p:extLst>
          </p:nvPr>
        </p:nvGraphicFramePr>
        <p:xfrm>
          <a:off x="179512" y="980728"/>
          <a:ext cx="8712969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3391819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590A1630-0393-43EA-B8A9-7A74227467B2}"/>
              </a:ext>
            </a:extLst>
          </p:cNvPr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B01C6A">
                  <a:shade val="30000"/>
                  <a:satMod val="115000"/>
                  <a:alpha val="61000"/>
                </a:srgbClr>
              </a:gs>
              <a:gs pos="50000">
                <a:srgbClr val="B01C6A">
                  <a:shade val="67500"/>
                  <a:satMod val="115000"/>
                </a:srgbClr>
              </a:gs>
              <a:gs pos="100000">
                <a:srgbClr val="B01C6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Doświadczenie zawodowe absolwentów studiów II stopnia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7C6DC805-07B8-4FCC-B742-31AA609AA6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430712"/>
              </p:ext>
            </p:extLst>
          </p:nvPr>
        </p:nvGraphicFramePr>
        <p:xfrm>
          <a:off x="1187624" y="1124744"/>
          <a:ext cx="7139880" cy="52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9672026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5176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590A1630-0393-43EA-B8A9-7A74227467B2}"/>
              </a:ext>
            </a:extLst>
          </p:cNvPr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gradFill flip="none" rotWithShape="1">
            <a:gsLst>
              <a:gs pos="0">
                <a:srgbClr val="B01C6A">
                  <a:shade val="30000"/>
                  <a:satMod val="115000"/>
                  <a:alpha val="61000"/>
                </a:srgbClr>
              </a:gs>
              <a:gs pos="50000">
                <a:srgbClr val="B01C6A">
                  <a:shade val="67500"/>
                  <a:satMod val="115000"/>
                </a:srgbClr>
              </a:gs>
              <a:gs pos="100000">
                <a:srgbClr val="B01C6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Odsetek absolwentów, którzy mieli doświadczenie samozatrudnienia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na dzień 31.12.2021 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99DF1569-71DC-4780-B39F-DCA54C04BC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920075"/>
              </p:ext>
            </p:extLst>
          </p:nvPr>
        </p:nvGraphicFramePr>
        <p:xfrm>
          <a:off x="467544" y="1412776"/>
          <a:ext cx="82089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244392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4000"/>
            <a:duotone>
              <a:prstClr val="black"/>
              <a:schemeClr val="accent3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2"/>
          <p:cNvSpPr>
            <a:spLocks noGrp="1"/>
          </p:cNvSpPr>
          <p:nvPr>
            <p:ph idx="4294967295"/>
          </p:nvPr>
        </p:nvSpPr>
        <p:spPr>
          <a:xfrm>
            <a:off x="827584" y="1340768"/>
            <a:ext cx="7632848" cy="3786187"/>
          </a:xfrm>
        </p:spPr>
        <p:txBody>
          <a:bodyPr>
            <a:normAutofit lnSpcReduction="10000"/>
          </a:bodyPr>
          <a:lstStyle/>
          <a:p>
            <a:pPr marL="361950" indent="-276225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sz="400" b="1" i="1" dirty="0">
              <a:solidFill>
                <a:schemeClr val="accent6">
                  <a:lumMod val="50000"/>
                </a:schemeClr>
              </a:solidFill>
              <a:latin typeface="Candara" pitchFamily="34" charset="0"/>
            </a:endParaRPr>
          </a:p>
          <a:p>
            <a:pPr marL="361950" indent="-276225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pl-PL" sz="2400" i="1" dirty="0">
                <a:solidFill>
                  <a:srgbClr val="1C1C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Względny Wskaźnik Bezrobocia to średnia wartość ilorazu ryzyka bezrobocia wśród absolwentów do stopy rejestrowanego bezrobocia w ich powiatach zamieszkania.</a:t>
            </a:r>
          </a:p>
          <a:p>
            <a:pPr marL="85725" indent="0" algn="just" eaLnBrk="1" fontAlgn="auto" hangingPunct="1">
              <a:spcAft>
                <a:spcPts val="0"/>
              </a:spcAft>
              <a:buClr>
                <a:srgbClr val="FF0000"/>
              </a:buClr>
              <a:buNone/>
              <a:defRPr/>
            </a:pPr>
            <a:endParaRPr lang="pl-PL" sz="1400" dirty="0">
              <a:solidFill>
                <a:srgbClr val="1C1CB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-276225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pl-PL" sz="2400" i="1" dirty="0">
                <a:solidFill>
                  <a:srgbClr val="1C1C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Wartości WWB poniżej 1 oznaczają, że przeciętnie ryzyko bezrobocia wśród absolwentów było w okresie badania niższe niż stopa bezrobocia w ich powiatach zamieszkania. Zatem można powiedzieć, że im mniejsze wartości WWB, tym lepiej.</a:t>
            </a:r>
          </a:p>
          <a:p>
            <a:pPr marL="361950" indent="-276225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pl-PL" sz="2300" b="1" i="1" dirty="0">
              <a:solidFill>
                <a:schemeClr val="accent6">
                  <a:lumMod val="50000"/>
                </a:schemeClr>
              </a:solidFill>
              <a:latin typeface="Candara" pitchFamily="34" charset="0"/>
            </a:endParaRPr>
          </a:p>
          <a:p>
            <a:pPr marL="623888" indent="-449263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sz="2300" b="1" i="1" dirty="0">
              <a:solidFill>
                <a:schemeClr val="accent6">
                  <a:lumMod val="50000"/>
                </a:schemeClr>
              </a:solidFill>
              <a:latin typeface="Candar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pl-PL" sz="2300" b="1" dirty="0">
              <a:solidFill>
                <a:schemeClr val="accent6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B01C6A">
                  <a:shade val="30000"/>
                  <a:satMod val="115000"/>
                </a:srgbClr>
              </a:gs>
              <a:gs pos="50000">
                <a:srgbClr val="B01C6A">
                  <a:shade val="67500"/>
                  <a:satMod val="115000"/>
                </a:srgbClr>
              </a:gs>
              <a:gs pos="100000">
                <a:srgbClr val="B01C6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600" b="1" i="1" cap="small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Względny Wskaźnik Bezrobocia</a:t>
            </a:r>
          </a:p>
        </p:txBody>
      </p:sp>
    </p:spTree>
    <p:extLst>
      <p:ext uri="{BB962C8B-B14F-4D97-AF65-F5344CB8AC3E}">
        <p14:creationId xmlns:p14="http://schemas.microsoft.com/office/powerpoint/2010/main" val="344338518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590A1630-0393-43EA-B8A9-7A74227467B2}"/>
              </a:ext>
            </a:extLst>
          </p:cNvPr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B01C6A">
                  <a:shade val="30000"/>
                  <a:satMod val="115000"/>
                </a:srgbClr>
              </a:gs>
              <a:gs pos="50000">
                <a:srgbClr val="B01C6A">
                  <a:shade val="67500"/>
                  <a:satMod val="115000"/>
                </a:srgbClr>
              </a:gs>
              <a:gs pos="100000">
                <a:srgbClr val="B01C6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Względny Wskaźnik Bezrobocia wśród absolwentów z roku 2020 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BCA5C294-85AA-40B6-808C-18A4627774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3924"/>
              </p:ext>
            </p:extLst>
          </p:nvPr>
        </p:nvGraphicFramePr>
        <p:xfrm>
          <a:off x="323528" y="1052736"/>
          <a:ext cx="849694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3568464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Writing close-up design template(2)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12154</TotalTime>
  <Words>1230</Words>
  <Application>Microsoft Office PowerPoint</Application>
  <PresentationFormat>Pokaz na ekranie (4:3)</PresentationFormat>
  <Paragraphs>141</Paragraphs>
  <Slides>28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7" baseType="lpstr">
      <vt:lpstr>Arial</vt:lpstr>
      <vt:lpstr>Arial Rounded MT Bold</vt:lpstr>
      <vt:lpstr>Calibri</vt:lpstr>
      <vt:lpstr>Candara</vt:lpstr>
      <vt:lpstr>Montserrat-Bold</vt:lpstr>
      <vt:lpstr>Montserrat-Regular</vt:lpstr>
      <vt:lpstr>Wingdings</vt:lpstr>
      <vt:lpstr>Wingdings 2</vt:lpstr>
      <vt:lpstr>Writing close-up design template(2)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</dc:creator>
  <cp:lastModifiedBy>Mariola Głowacka</cp:lastModifiedBy>
  <cp:revision>689</cp:revision>
  <cp:lastPrinted>2023-04-21T07:16:59Z</cp:lastPrinted>
  <dcterms:created xsi:type="dcterms:W3CDTF">2010-04-30T13:02:40Z</dcterms:created>
  <dcterms:modified xsi:type="dcterms:W3CDTF">2023-05-03T03:53:47Z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TC011594371045</vt:lpwstr>
  </property>
</Properties>
</file>